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3"/>
  </p:notesMasterIdLst>
  <p:sldIdLst>
    <p:sldId id="256" r:id="rId3"/>
    <p:sldId id="258" r:id="rId4"/>
    <p:sldId id="259" r:id="rId5"/>
    <p:sldId id="261" r:id="rId6"/>
    <p:sldId id="262" r:id="rId7"/>
    <p:sldId id="263" r:id="rId8"/>
    <p:sldId id="274" r:id="rId9"/>
    <p:sldId id="307" r:id="rId10"/>
    <p:sldId id="306" r:id="rId11"/>
    <p:sldId id="302" r:id="rId12"/>
    <p:sldId id="303" r:id="rId13"/>
    <p:sldId id="304" r:id="rId14"/>
    <p:sldId id="305" r:id="rId15"/>
    <p:sldId id="301" r:id="rId16"/>
    <p:sldId id="285" r:id="rId17"/>
    <p:sldId id="286" r:id="rId18"/>
    <p:sldId id="287" r:id="rId19"/>
    <p:sldId id="275" r:id="rId20"/>
    <p:sldId id="290" r:id="rId21"/>
    <p:sldId id="30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0" autoAdjust="0"/>
    <p:restoredTop sz="94660"/>
  </p:normalViewPr>
  <p:slideViewPr>
    <p:cSldViewPr snapToGrid="0">
      <p:cViewPr varScale="1">
        <p:scale>
          <a:sx n="68" d="100"/>
          <a:sy n="68" d="100"/>
        </p:scale>
        <p:origin x="61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A16C4-0643-4EDF-A32F-97D1293368AA}" type="datetimeFigureOut">
              <a:rPr lang="en-GB" smtClean="0"/>
              <a:t>06/11/2018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29BD97-42A6-482B-B87F-3B7F2360C097}" type="slidenum">
              <a:rPr lang="en-GB" smtClean="0"/>
              <a:t>‹#›</a:t>
            </a:fld>
            <a:endParaRPr lang="en-GB"/>
          </a:p>
        </p:txBody>
      </p:sp>
    </p:spTree>
    <p:extLst>
      <p:ext uri="{BB962C8B-B14F-4D97-AF65-F5344CB8AC3E}">
        <p14:creationId xmlns:p14="http://schemas.microsoft.com/office/powerpoint/2010/main" val="29828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So what was maths like for you at school. Maybe you loved maths. Maybe you hated it. Well if you’re like most people, when somebody mentions maths to adults, they immediately think back to the time they were at school and if we just briefly look at what maths was like 30/40 years ago, it was very much about teaching methods. Certainly when I was at school, I remember spending a lot of time completing row of sums, I used to queue up at the teachers desk and either look forward to  getting lots of red ticks when I got the addition but the moment we went onto subtraction and decomposition, my book looked very</a:t>
            </a:r>
            <a:r>
              <a:rPr lang="en-GB" sz="1200" baseline="0" dirty="0"/>
              <a:t> different!</a:t>
            </a:r>
            <a:r>
              <a:rPr lang="en-GB" sz="1200" dirty="0"/>
              <a:t>  And when we went onto long multiplication and division, I just</a:t>
            </a:r>
            <a:r>
              <a:rPr lang="en-GB" sz="1200" baseline="0" dirty="0"/>
              <a:t> hoped</a:t>
            </a:r>
            <a:r>
              <a:rPr lang="en-GB" sz="1200" dirty="0"/>
              <a:t> that I was sitting next to someone who knew what they were doing. </a:t>
            </a:r>
            <a:endParaRPr lang="en-GB" dirty="0"/>
          </a:p>
        </p:txBody>
      </p:sp>
      <p:sp>
        <p:nvSpPr>
          <p:cNvPr id="4" name="Slide Number Placeholder 3"/>
          <p:cNvSpPr>
            <a:spLocks noGrp="1"/>
          </p:cNvSpPr>
          <p:nvPr>
            <p:ph type="sldNum" sz="quarter" idx="10"/>
          </p:nvPr>
        </p:nvSpPr>
        <p:spPr/>
        <p:txBody>
          <a:bodyPr/>
          <a:lstStyle/>
          <a:p>
            <a:fld id="{8529BD97-42A6-482B-B87F-3B7F2360C097}" type="slidenum">
              <a:rPr lang="en-GB" smtClean="0"/>
              <a:t>2</a:t>
            </a:fld>
            <a:endParaRPr lang="en-GB"/>
          </a:p>
        </p:txBody>
      </p:sp>
    </p:spTree>
    <p:extLst>
      <p:ext uri="{BB962C8B-B14F-4D97-AF65-F5344CB8AC3E}">
        <p14:creationId xmlns:p14="http://schemas.microsoft.com/office/powerpoint/2010/main" val="1609860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Today’s lessons are far more concerned with </a:t>
            </a:r>
            <a:r>
              <a:rPr kumimoji="0" lang="en-GB" sz="3200" b="1" i="0" u="none" strike="noStrike" kern="1200" cap="none" spc="0" normalizeH="0" baseline="0" noProof="0" dirty="0">
                <a:ln>
                  <a:noFill/>
                </a:ln>
                <a:solidFill>
                  <a:prstClr val="black"/>
                </a:solidFill>
                <a:effectLst/>
                <a:uLnTx/>
                <a:uFillTx/>
                <a:latin typeface="+mn-lt"/>
                <a:ea typeface="+mn-ea"/>
                <a:cs typeface="+mn-cs"/>
              </a:rPr>
              <a:t>investigation</a:t>
            </a:r>
            <a:r>
              <a:rPr kumimoji="0" lang="en-GB" sz="3200" b="0" i="0" u="none" strike="noStrike" kern="1200" cap="none" spc="0" normalizeH="0" baseline="0" noProof="0" dirty="0">
                <a:ln>
                  <a:noFill/>
                </a:ln>
                <a:solidFill>
                  <a:prstClr val="black"/>
                </a:solidFill>
                <a:effectLst/>
                <a:uLnTx/>
                <a:uFillTx/>
                <a:latin typeface="+mn-lt"/>
                <a:ea typeface="+mn-ea"/>
                <a:cs typeface="+mn-cs"/>
              </a:rPr>
              <a:t> and </a:t>
            </a:r>
            <a:r>
              <a:rPr kumimoji="0" lang="en-GB" sz="3200" b="1" i="0" u="none" strike="noStrike" kern="1200" cap="none" spc="0" normalizeH="0" baseline="0" noProof="0" dirty="0">
                <a:ln>
                  <a:noFill/>
                </a:ln>
                <a:solidFill>
                  <a:prstClr val="black"/>
                </a:solidFill>
                <a:effectLst/>
                <a:uLnTx/>
                <a:uFillTx/>
                <a:latin typeface="+mn-lt"/>
                <a:ea typeface="+mn-ea"/>
                <a:cs typeface="+mn-cs"/>
              </a:rPr>
              <a:t>collaboration</a:t>
            </a:r>
            <a:r>
              <a:rPr kumimoji="0" lang="en-GB" sz="3200" b="0" i="0" u="none" strike="noStrike" kern="1200" cap="none" spc="0" normalizeH="0" baseline="0" noProof="0" dirty="0">
                <a:ln>
                  <a:noFill/>
                </a:ln>
                <a:solidFill>
                  <a:prstClr val="black"/>
                </a:solidFill>
                <a:effectLst/>
                <a:uLnTx/>
                <a:uFillTx/>
                <a:latin typeface="+mn-lt"/>
                <a:ea typeface="+mn-ea"/>
                <a:cs typeface="+mn-cs"/>
              </a:rPr>
              <a:t> – lessons are busy and active!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Teaching methods have also changed – children now learn </a:t>
            </a:r>
            <a:r>
              <a:rPr kumimoji="0" lang="en-GB" sz="3200" b="1" i="0" u="none" strike="noStrike" kern="1200" cap="none" spc="0" normalizeH="0" baseline="0" noProof="0" dirty="0">
                <a:ln>
                  <a:noFill/>
                </a:ln>
                <a:solidFill>
                  <a:prstClr val="black"/>
                </a:solidFill>
                <a:effectLst/>
                <a:uLnTx/>
                <a:uFillTx/>
                <a:latin typeface="+mn-lt"/>
                <a:ea typeface="+mn-ea"/>
                <a:cs typeface="+mn-cs"/>
              </a:rPr>
              <a:t>how </a:t>
            </a:r>
            <a:r>
              <a:rPr kumimoji="0" lang="en-GB" sz="3200" b="0" i="0" u="none" strike="noStrike" kern="1200" cap="none" spc="0" normalizeH="0" baseline="0" noProof="0" dirty="0">
                <a:ln>
                  <a:noFill/>
                </a:ln>
                <a:solidFill>
                  <a:prstClr val="black"/>
                </a:solidFill>
                <a:effectLst/>
                <a:uLnTx/>
                <a:uFillTx/>
                <a:latin typeface="+mn-lt"/>
                <a:ea typeface="+mn-ea"/>
                <a:cs typeface="+mn-cs"/>
              </a:rPr>
              <a:t>and </a:t>
            </a:r>
            <a:r>
              <a:rPr kumimoji="0" lang="en-GB" sz="3200" b="1" i="0" u="none" strike="noStrike" kern="1200" cap="none" spc="0" normalizeH="0" baseline="0" noProof="0" dirty="0">
                <a:ln>
                  <a:noFill/>
                </a:ln>
                <a:solidFill>
                  <a:prstClr val="black"/>
                </a:solidFill>
                <a:effectLst/>
                <a:uLnTx/>
                <a:uFillTx/>
                <a:latin typeface="+mn-lt"/>
                <a:ea typeface="+mn-ea"/>
                <a:cs typeface="+mn-cs"/>
              </a:rPr>
              <a:t>why</a:t>
            </a:r>
            <a:r>
              <a:rPr kumimoji="0" lang="en-GB" sz="3200" b="0" i="0" u="none" strike="noStrike" kern="1200" cap="none" spc="0" normalizeH="0" baseline="0" noProof="0" dirty="0">
                <a:ln>
                  <a:noFill/>
                </a:ln>
                <a:solidFill>
                  <a:prstClr val="black"/>
                </a:solidFill>
                <a:effectLst/>
                <a:uLnTx/>
                <a:uFillTx/>
                <a:latin typeface="+mn-lt"/>
                <a:ea typeface="+mn-ea"/>
                <a:cs typeface="+mn-cs"/>
              </a:rPr>
              <a:t> a method works, rather than simply the method itself.</a:t>
            </a:r>
          </a:p>
        </p:txBody>
      </p:sp>
      <p:sp>
        <p:nvSpPr>
          <p:cNvPr id="4" name="Slide Number Placeholder 3"/>
          <p:cNvSpPr>
            <a:spLocks noGrp="1"/>
          </p:cNvSpPr>
          <p:nvPr>
            <p:ph type="sldNum" sz="quarter" idx="10"/>
          </p:nvPr>
        </p:nvSpPr>
        <p:spPr/>
        <p:txBody>
          <a:bodyPr/>
          <a:lstStyle/>
          <a:p>
            <a:fld id="{8529BD97-42A6-482B-B87F-3B7F2360C097}" type="slidenum">
              <a:rPr lang="en-GB" smtClean="0"/>
              <a:t>3</a:t>
            </a:fld>
            <a:endParaRPr lang="en-GB"/>
          </a:p>
        </p:txBody>
      </p:sp>
    </p:spTree>
    <p:extLst>
      <p:ext uri="{BB962C8B-B14F-4D97-AF65-F5344CB8AC3E}">
        <p14:creationId xmlns:p14="http://schemas.microsoft.com/office/powerpoint/2010/main" val="2387953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020292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9875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8F5253-A2EB-4021-B958-59FC89B4BF10}" type="datetimeFigureOut">
              <a:rPr lang="en-GB" smtClean="0"/>
              <a:t>06/11/2018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8474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8F5253-A2EB-4021-B958-59FC89B4BF10}" type="datetimeFigureOut">
              <a:rPr lang="en-GB" smtClean="0"/>
              <a:t>06/11/2018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50723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8F5253-A2EB-4021-B958-59FC89B4BF10}" type="datetimeFigureOut">
              <a:rPr lang="en-GB" smtClean="0"/>
              <a:t>06/11/2018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806094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8F5253-A2EB-4021-B958-59FC89B4BF10}" type="datetimeFigureOut">
              <a:rPr lang="en-GB" smtClean="0"/>
              <a:t>06/11/2018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00068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8F5253-A2EB-4021-B958-59FC89B4BF10}" type="datetimeFigureOut">
              <a:rPr lang="en-GB" smtClean="0"/>
              <a:t>06/11/2018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56429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788518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4730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616533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994397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795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2989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72670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08837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4982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1438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73386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9182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77839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5123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01124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F5253-A2EB-4021-B958-59FC89B4BF10}" type="datetimeFigureOut">
              <a:rPr lang="en-GB" smtClean="0"/>
              <a:t>06/11/2018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3DD228-AC13-4723-BF58-ED46D13CF9EF}" type="slidenum">
              <a:rPr lang="en-GB" smtClean="0"/>
              <a:t>‹#›</a:t>
            </a:fld>
            <a:endParaRPr lang="en-GB"/>
          </a:p>
        </p:txBody>
      </p:sp>
    </p:spTree>
    <p:extLst>
      <p:ext uri="{BB962C8B-B14F-4D97-AF65-F5344CB8AC3E}">
        <p14:creationId xmlns:p14="http://schemas.microsoft.com/office/powerpoint/2010/main" val="3271387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C909E-78B3-4C7F-818E-6AEABB4C9985}" type="datetimeFigureOut">
              <a:rPr lang="en-GB" smtClean="0">
                <a:solidFill>
                  <a:prstClr val="black">
                    <a:tint val="75000"/>
                  </a:prstClr>
                </a:solidFill>
              </a:rPr>
              <a:pPr/>
              <a:t>06/11/2018</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95998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8.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 Id="rId4" Type="http://schemas.openxmlformats.org/officeDocument/2006/relationships/image" Target="../media/image14.emf"/></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18.xml"/><Relationship Id="rId4" Type="http://schemas.openxmlformats.org/officeDocument/2006/relationships/image" Target="../media/image17.emf"/></Relationships>
</file>

<file path=ppt/slides/_rels/slide14.xml.rels><?xml version="1.0" encoding="UTF-8" standalone="yes"?>
<Relationships xmlns="http://schemas.openxmlformats.org/package/2006/relationships"><Relationship Id="rId2" Type="http://schemas.openxmlformats.org/officeDocument/2006/relationships/hyperlink" Target="https://www.nnchallenge.org.uk/home/index.html"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2324" y="165760"/>
            <a:ext cx="9144000" cy="1521084"/>
          </a:xfrm>
        </p:spPr>
        <p:txBody>
          <a:bodyPr>
            <a:normAutofit/>
          </a:bodyPr>
          <a:lstStyle/>
          <a:p>
            <a:br>
              <a:rPr lang="en-GB" sz="4000" b="1" dirty="0">
                <a:latin typeface="Cambria Math" pitchFamily="18" charset="0"/>
                <a:ea typeface="Cambria Math" pitchFamily="18" charset="0"/>
              </a:rPr>
            </a:br>
            <a:r>
              <a:rPr lang="en-GB" sz="4000" b="1" dirty="0">
                <a:latin typeface="Cambria Math" pitchFamily="18" charset="0"/>
                <a:ea typeface="Cambria Math" pitchFamily="18" charset="0"/>
              </a:rPr>
              <a:t>Maths Workshop for Parents</a:t>
            </a:r>
            <a:endParaRPr lang="en-GB" sz="4000" dirty="0"/>
          </a:p>
        </p:txBody>
      </p:sp>
      <p:pic>
        <p:nvPicPr>
          <p:cNvPr id="4" name="Content Placeholder 3" descr="joke about x being different numbers on other days"/>
          <p:cNvPicPr>
            <a:picLocks/>
          </p:cNvPicPr>
          <p:nvPr/>
        </p:nvPicPr>
        <p:blipFill>
          <a:blip r:embed="rId2" cstate="print"/>
          <a:srcRect/>
          <a:stretch>
            <a:fillRect/>
          </a:stretch>
        </p:blipFill>
        <p:spPr bwMode="auto">
          <a:xfrm>
            <a:off x="1719620" y="1686844"/>
            <a:ext cx="9421992" cy="5005396"/>
          </a:xfrm>
          <a:prstGeom prst="rect">
            <a:avLst/>
          </a:prstGeom>
          <a:noFill/>
          <a:ln w="9525">
            <a:noFill/>
            <a:miter lim="800000"/>
            <a:headEnd/>
            <a:tailEnd/>
          </a:ln>
        </p:spPr>
      </p:pic>
    </p:spTree>
    <p:extLst>
      <p:ext uri="{BB962C8B-B14F-4D97-AF65-F5344CB8AC3E}">
        <p14:creationId xmlns:p14="http://schemas.microsoft.com/office/powerpoint/2010/main" val="621136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What do we think about maths?</a:t>
            </a:r>
            <a:endParaRPr lang="en-GB" dirty="0"/>
          </a:p>
        </p:txBody>
      </p:sp>
      <p:sp>
        <p:nvSpPr>
          <p:cNvPr id="3" name="Content Placeholder 2"/>
          <p:cNvSpPr>
            <a:spLocks noGrp="1"/>
          </p:cNvSpPr>
          <p:nvPr>
            <p:ph idx="1"/>
          </p:nvPr>
        </p:nvSpPr>
        <p:spPr/>
        <p:txBody>
          <a:bodyPr/>
          <a:lstStyle/>
          <a:p>
            <a:pPr marL="342900" lvl="0" indent="-342900">
              <a:lnSpc>
                <a:spcPct val="100000"/>
              </a:lnSpc>
              <a:spcBef>
                <a:spcPct val="20000"/>
              </a:spcBef>
            </a:pPr>
            <a:r>
              <a:rPr lang="en-GB" sz="3200" dirty="0">
                <a:solidFill>
                  <a:prstClr val="black"/>
                </a:solidFill>
              </a:rPr>
              <a:t>What do you think of when you hear the word ‘maths’?</a:t>
            </a:r>
          </a:p>
          <a:p>
            <a:pPr marL="342900" lvl="0" indent="-342900">
              <a:lnSpc>
                <a:spcPct val="100000"/>
              </a:lnSpc>
              <a:spcBef>
                <a:spcPct val="20000"/>
              </a:spcBef>
            </a:pPr>
            <a:r>
              <a:rPr lang="en-GB" sz="3200" dirty="0">
                <a:solidFill>
                  <a:prstClr val="black"/>
                </a:solidFill>
              </a:rPr>
              <a:t>Think back to your own experiences of learning maths.</a:t>
            </a:r>
          </a:p>
        </p:txBody>
      </p:sp>
    </p:spTree>
    <p:extLst>
      <p:ext uri="{BB962C8B-B14F-4D97-AF65-F5344CB8AC3E}">
        <p14:creationId xmlns:p14="http://schemas.microsoft.com/office/powerpoint/2010/main" val="3704007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How things have changed</a:t>
            </a:r>
            <a:endParaRPr lang="en-GB" dirty="0"/>
          </a:p>
        </p:txBody>
      </p:sp>
      <p:sp>
        <p:nvSpPr>
          <p:cNvPr id="3" name="Content Placeholder 2"/>
          <p:cNvSpPr>
            <a:spLocks noGrp="1"/>
          </p:cNvSpPr>
          <p:nvPr>
            <p:ph idx="1"/>
          </p:nvPr>
        </p:nvSpPr>
        <p:spPr/>
        <p:txBody>
          <a:bodyPr/>
          <a:lstStyle/>
          <a:p>
            <a:pPr marL="342900" lvl="0" indent="-342900">
              <a:lnSpc>
                <a:spcPct val="80000"/>
              </a:lnSpc>
              <a:spcBef>
                <a:spcPct val="20000"/>
              </a:spcBef>
            </a:pPr>
            <a:r>
              <a:rPr lang="en-GB" sz="2700" dirty="0">
                <a:solidFill>
                  <a:prstClr val="black"/>
                </a:solidFill>
              </a:rPr>
              <a:t>In the past, when we were at school, a lot of time was given to practising methods. </a:t>
            </a:r>
          </a:p>
          <a:p>
            <a:pPr marL="342900" lvl="0" indent="-342900">
              <a:lnSpc>
                <a:spcPct val="80000"/>
              </a:lnSpc>
              <a:spcBef>
                <a:spcPct val="20000"/>
              </a:spcBef>
              <a:buNone/>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Research showed that children found certain methods difficult, forgot them quickly and made persistent errors. </a:t>
            </a:r>
          </a:p>
          <a:p>
            <a:pPr marL="342900" lvl="0" indent="-342900">
              <a:lnSpc>
                <a:spcPct val="80000"/>
              </a:lnSpc>
              <a:spcBef>
                <a:spcPct val="20000"/>
              </a:spcBef>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The days of maths lessons being pages of endless calculations</a:t>
            </a:r>
          </a:p>
          <a:p>
            <a:pPr marL="342900" lvl="0" indent="-342900">
              <a:lnSpc>
                <a:spcPct val="80000"/>
              </a:lnSpc>
              <a:spcBef>
                <a:spcPct val="20000"/>
              </a:spcBef>
              <a:buNone/>
            </a:pPr>
            <a:r>
              <a:rPr lang="en-GB" sz="2700" dirty="0">
                <a:solidFill>
                  <a:prstClr val="black"/>
                </a:solidFill>
              </a:rPr>
              <a:t>     done in silence, are for the most part gone.</a:t>
            </a:r>
          </a:p>
        </p:txBody>
      </p:sp>
    </p:spTree>
    <p:extLst>
      <p:ext uri="{BB962C8B-B14F-4D97-AF65-F5344CB8AC3E}">
        <p14:creationId xmlns:p14="http://schemas.microsoft.com/office/powerpoint/2010/main" val="712895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prstClr val="black"/>
                </a:solidFill>
                <a:latin typeface="Calibri"/>
              </a:rPr>
              <a:t>What do we learn from this?</a:t>
            </a:r>
            <a:endParaRPr lang="en-GB" dirty="0"/>
          </a:p>
        </p:txBody>
      </p:sp>
      <p:sp>
        <p:nvSpPr>
          <p:cNvPr id="3" name="Content Placeholder 2"/>
          <p:cNvSpPr>
            <a:spLocks noGrp="1"/>
          </p:cNvSpPr>
          <p:nvPr>
            <p:ph idx="1"/>
          </p:nvPr>
        </p:nvSpPr>
        <p:spPr/>
        <p:txBody>
          <a:bodyPr>
            <a:normAutofit/>
          </a:bodyPr>
          <a:lstStyle/>
          <a:p>
            <a:pPr marL="342900" indent="-342900">
              <a:lnSpc>
                <a:spcPct val="100000"/>
              </a:lnSpc>
              <a:spcBef>
                <a:spcPct val="20000"/>
              </a:spcBef>
            </a:pPr>
            <a:r>
              <a:rPr lang="en-GB" sz="3200" b="1" dirty="0">
                <a:solidFill>
                  <a:prstClr val="black"/>
                </a:solidFill>
              </a:rPr>
              <a:t>Today’s teaching methods are not just about getting the right answer, but more about understanding how the method you used works </a:t>
            </a:r>
            <a:r>
              <a:rPr lang="en-GB" sz="3200" dirty="0">
                <a:solidFill>
                  <a:prstClr val="black"/>
                </a:solidFill>
              </a:rPr>
              <a:t>and trying to </a:t>
            </a:r>
            <a:r>
              <a:rPr lang="en-GB" sz="3200" b="1" dirty="0">
                <a:solidFill>
                  <a:prstClr val="black"/>
                </a:solidFill>
              </a:rPr>
              <a:t>develop </a:t>
            </a:r>
            <a:r>
              <a:rPr lang="en-GB" sz="3200" dirty="0">
                <a:solidFill>
                  <a:prstClr val="black"/>
                </a:solidFill>
              </a:rPr>
              <a:t>children’s</a:t>
            </a:r>
            <a:r>
              <a:rPr lang="en-GB" sz="3200" b="1" dirty="0">
                <a:solidFill>
                  <a:prstClr val="black"/>
                </a:solidFill>
              </a:rPr>
              <a:t> number sense</a:t>
            </a:r>
            <a:endParaRPr lang="en-GB" sz="3200" dirty="0">
              <a:solidFill>
                <a:prstClr val="black"/>
              </a:solidFill>
            </a:endParaRPr>
          </a:p>
          <a:p>
            <a:pPr marL="342900" lvl="0" indent="-342900">
              <a:lnSpc>
                <a:spcPct val="100000"/>
              </a:lnSpc>
              <a:spcBef>
                <a:spcPct val="20000"/>
              </a:spcBef>
            </a:pPr>
            <a:r>
              <a:rPr lang="en-GB" sz="3200" dirty="0">
                <a:solidFill>
                  <a:prstClr val="black"/>
                </a:solidFill>
              </a:rPr>
              <a:t>There’s always more than one way to work something out!</a:t>
            </a:r>
          </a:p>
          <a:p>
            <a:pPr>
              <a:lnSpc>
                <a:spcPct val="100000"/>
              </a:lnSpc>
              <a:spcBef>
                <a:spcPct val="20000"/>
              </a:spcBef>
            </a:pPr>
            <a:r>
              <a:rPr lang="en-GB" sz="3200" dirty="0">
                <a:solidFill>
                  <a:prstClr val="black"/>
                </a:solidFill>
              </a:rPr>
              <a:t> Different methods suit different learning styles.</a:t>
            </a:r>
          </a:p>
        </p:txBody>
      </p:sp>
    </p:spTree>
    <p:extLst>
      <p:ext uri="{BB962C8B-B14F-4D97-AF65-F5344CB8AC3E}">
        <p14:creationId xmlns:p14="http://schemas.microsoft.com/office/powerpoint/2010/main" val="225976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buNone/>
            </a:pPr>
            <a:r>
              <a:rPr lang="en-GB" sz="2700" dirty="0">
                <a:solidFill>
                  <a:prstClr val="black"/>
                </a:solidFill>
              </a:rPr>
              <a:t>The new National Curriculum for maths aims to ensure that all pupils:</a:t>
            </a:r>
          </a:p>
          <a:p>
            <a:pPr marL="342900" lvl="0" indent="-342900">
              <a:lnSpc>
                <a:spcPct val="100000"/>
              </a:lnSpc>
              <a:spcBef>
                <a:spcPct val="20000"/>
              </a:spcBef>
              <a:buNone/>
            </a:pPr>
            <a:endParaRPr lang="en-GB" sz="2700" dirty="0">
              <a:solidFill>
                <a:prstClr val="black"/>
              </a:solidFill>
            </a:endParaRPr>
          </a:p>
          <a:p>
            <a:pPr>
              <a:lnSpc>
                <a:spcPct val="100000"/>
              </a:lnSpc>
              <a:spcBef>
                <a:spcPct val="20000"/>
              </a:spcBef>
            </a:pPr>
            <a:r>
              <a:rPr lang="en-GB" sz="2700" dirty="0">
                <a:solidFill>
                  <a:prstClr val="black"/>
                </a:solidFill>
              </a:rPr>
              <a:t>Become </a:t>
            </a:r>
            <a:r>
              <a:rPr lang="en-GB" sz="2700" b="1" dirty="0">
                <a:solidFill>
                  <a:prstClr val="black"/>
                </a:solidFill>
              </a:rPr>
              <a:t>fluent </a:t>
            </a:r>
            <a:r>
              <a:rPr lang="en-GB" sz="2700" dirty="0">
                <a:solidFill>
                  <a:prstClr val="black"/>
                </a:solidFill>
              </a:rPr>
              <a:t>in the </a:t>
            </a:r>
            <a:r>
              <a:rPr lang="en-GB" sz="2700" b="1" dirty="0">
                <a:solidFill>
                  <a:prstClr val="black"/>
                </a:solidFill>
              </a:rPr>
              <a:t>fundamentals  of mathematics</a:t>
            </a:r>
          </a:p>
          <a:p>
            <a:pPr marL="514350" lvl="0" indent="-514350">
              <a:lnSpc>
                <a:spcPct val="100000"/>
              </a:lnSpc>
              <a:spcBef>
                <a:spcPct val="20000"/>
              </a:spcBef>
              <a:buNone/>
            </a:pPr>
            <a:endParaRPr lang="en-GB" sz="2700" b="1" dirty="0">
              <a:solidFill>
                <a:prstClr val="black"/>
              </a:solidFill>
            </a:endParaRPr>
          </a:p>
          <a:p>
            <a:pPr>
              <a:lnSpc>
                <a:spcPct val="100000"/>
              </a:lnSpc>
              <a:spcBef>
                <a:spcPct val="20000"/>
              </a:spcBef>
            </a:pPr>
            <a:r>
              <a:rPr lang="en-GB" sz="2700" b="1" dirty="0">
                <a:solidFill>
                  <a:prstClr val="black"/>
                </a:solidFill>
              </a:rPr>
              <a:t>Reason mathematically </a:t>
            </a:r>
            <a:r>
              <a:rPr lang="en-GB" sz="2700" dirty="0">
                <a:solidFill>
                  <a:prstClr val="black"/>
                </a:solidFill>
              </a:rPr>
              <a:t>by following a line of enquiry... and developing an argument, justification or proof using mathematical language</a:t>
            </a:r>
          </a:p>
          <a:p>
            <a:pPr marL="514350" lvl="0" indent="-514350">
              <a:lnSpc>
                <a:spcPct val="100000"/>
              </a:lnSpc>
              <a:spcBef>
                <a:spcPct val="20000"/>
              </a:spcBef>
              <a:buFont typeface="Wingdings" pitchFamily="2" charset="2"/>
              <a:buChar char="v"/>
            </a:pPr>
            <a:endParaRPr lang="en-GB" sz="2700" dirty="0">
              <a:solidFill>
                <a:prstClr val="black"/>
              </a:solidFill>
            </a:endParaRPr>
          </a:p>
          <a:p>
            <a:pPr>
              <a:lnSpc>
                <a:spcPct val="100000"/>
              </a:lnSpc>
              <a:spcBef>
                <a:spcPct val="20000"/>
              </a:spcBef>
            </a:pPr>
            <a:r>
              <a:rPr lang="en-GB" sz="2700" dirty="0">
                <a:solidFill>
                  <a:prstClr val="black"/>
                </a:solidFill>
              </a:rPr>
              <a:t>Can </a:t>
            </a:r>
            <a:r>
              <a:rPr lang="en-GB" sz="2700" b="1" dirty="0">
                <a:solidFill>
                  <a:prstClr val="black"/>
                </a:solidFill>
              </a:rPr>
              <a:t>solve problems</a:t>
            </a:r>
            <a:r>
              <a:rPr lang="en-GB" sz="2700" dirty="0">
                <a:solidFill>
                  <a:prstClr val="black"/>
                </a:solidFill>
              </a:rPr>
              <a:t> by </a:t>
            </a:r>
            <a:r>
              <a:rPr lang="en-GB" sz="2700" b="1" dirty="0">
                <a:solidFill>
                  <a:prstClr val="black"/>
                </a:solidFill>
              </a:rPr>
              <a:t>applying </a:t>
            </a:r>
            <a:r>
              <a:rPr lang="en-GB" sz="2700" dirty="0">
                <a:solidFill>
                  <a:prstClr val="black"/>
                </a:solidFill>
              </a:rPr>
              <a:t>their maths to a variety of problems.</a:t>
            </a:r>
            <a:endParaRPr lang="en-GB" sz="2700" b="1" dirty="0">
              <a:solidFill>
                <a:prstClr val="black"/>
              </a:solidFill>
            </a:endParaRPr>
          </a:p>
          <a:p>
            <a:endParaRPr lang="en-GB" dirty="0"/>
          </a:p>
        </p:txBody>
      </p:sp>
    </p:spTree>
    <p:extLst>
      <p:ext uri="{BB962C8B-B14F-4D97-AF65-F5344CB8AC3E}">
        <p14:creationId xmlns:p14="http://schemas.microsoft.com/office/powerpoint/2010/main" val="144440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pPr>
            <a:r>
              <a:rPr lang="en-GB" sz="3200" dirty="0">
                <a:solidFill>
                  <a:prstClr val="black"/>
                </a:solidFill>
              </a:rPr>
              <a:t>Teaching methods have changed – children now learn </a:t>
            </a:r>
            <a:r>
              <a:rPr lang="en-GB" sz="3200" b="1" dirty="0">
                <a:solidFill>
                  <a:prstClr val="black"/>
                </a:solidFill>
              </a:rPr>
              <a:t>how </a:t>
            </a:r>
            <a:r>
              <a:rPr lang="en-GB" sz="3200" dirty="0">
                <a:solidFill>
                  <a:prstClr val="black"/>
                </a:solidFill>
              </a:rPr>
              <a:t>and </a:t>
            </a:r>
            <a:r>
              <a:rPr lang="en-GB" sz="3200" b="1" dirty="0">
                <a:solidFill>
                  <a:prstClr val="black"/>
                </a:solidFill>
              </a:rPr>
              <a:t>why</a:t>
            </a:r>
            <a:r>
              <a:rPr lang="en-GB" sz="3200" dirty="0">
                <a:solidFill>
                  <a:prstClr val="black"/>
                </a:solidFill>
              </a:rPr>
              <a:t> a method works, rather than simply the method itself.</a:t>
            </a:r>
          </a:p>
          <a:p>
            <a:pPr marL="342900" indent="-342900">
              <a:lnSpc>
                <a:spcPct val="100000"/>
              </a:lnSpc>
              <a:spcBef>
                <a:spcPct val="20000"/>
              </a:spcBef>
            </a:pPr>
            <a:r>
              <a:rPr lang="en-GB" sz="3200" dirty="0">
                <a:solidFill>
                  <a:prstClr val="black"/>
                </a:solidFill>
              </a:rPr>
              <a:t>Today’s lessons are far more concerned with </a:t>
            </a:r>
            <a:r>
              <a:rPr lang="en-GB" sz="3200" b="1" dirty="0">
                <a:solidFill>
                  <a:prstClr val="black"/>
                </a:solidFill>
              </a:rPr>
              <a:t>investigation</a:t>
            </a:r>
            <a:r>
              <a:rPr lang="en-GB" sz="3200" dirty="0">
                <a:solidFill>
                  <a:prstClr val="black"/>
                </a:solidFill>
              </a:rPr>
              <a:t> and </a:t>
            </a:r>
            <a:r>
              <a:rPr lang="en-GB" sz="3200" b="1" dirty="0">
                <a:solidFill>
                  <a:prstClr val="black"/>
                </a:solidFill>
              </a:rPr>
              <a:t>collaboration</a:t>
            </a:r>
            <a:r>
              <a:rPr lang="en-GB" sz="3200" dirty="0">
                <a:solidFill>
                  <a:prstClr val="black"/>
                </a:solidFill>
              </a:rPr>
              <a:t> – lessons are busy and active.</a:t>
            </a:r>
          </a:p>
          <a:p>
            <a:pPr>
              <a:lnSpc>
                <a:spcPct val="80000"/>
              </a:lnSpc>
              <a:spcBef>
                <a:spcPct val="20000"/>
              </a:spcBef>
            </a:pPr>
            <a:r>
              <a:rPr lang="en-GB" sz="3000" b="1" dirty="0">
                <a:solidFill>
                  <a:prstClr val="black"/>
                </a:solidFill>
              </a:rPr>
              <a:t>Problem solve </a:t>
            </a:r>
            <a:r>
              <a:rPr lang="en-GB" sz="3000" dirty="0">
                <a:solidFill>
                  <a:prstClr val="black"/>
                </a:solidFill>
              </a:rPr>
              <a:t>in a </a:t>
            </a:r>
            <a:r>
              <a:rPr lang="en-GB" sz="3000" b="1" dirty="0">
                <a:solidFill>
                  <a:prstClr val="black"/>
                </a:solidFill>
              </a:rPr>
              <a:t>real life context and apply maths to do so. </a:t>
            </a:r>
            <a:endParaRPr lang="en-GB" sz="2000" b="1" dirty="0">
              <a:solidFill>
                <a:prstClr val="black"/>
              </a:solidFill>
            </a:endParaRPr>
          </a:p>
          <a:p>
            <a:pPr marL="34290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p:txBody>
      </p:sp>
    </p:spTree>
    <p:extLst>
      <p:ext uri="{BB962C8B-B14F-4D97-AF65-F5344CB8AC3E}">
        <p14:creationId xmlns:p14="http://schemas.microsoft.com/office/powerpoint/2010/main" val="365779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Current expectations</a:t>
            </a:r>
          </a:p>
        </p:txBody>
      </p:sp>
      <p:sp>
        <p:nvSpPr>
          <p:cNvPr id="3" name="Content Placeholder 2"/>
          <p:cNvSpPr>
            <a:spLocks noGrp="1"/>
          </p:cNvSpPr>
          <p:nvPr>
            <p:ph idx="1"/>
          </p:nvPr>
        </p:nvSpPr>
        <p:spPr/>
        <p:txBody>
          <a:bodyPr/>
          <a:lstStyle/>
          <a:p>
            <a:pPr lvl="0"/>
            <a:r>
              <a:rPr lang="en-GB" sz="3000" b="1" dirty="0">
                <a:solidFill>
                  <a:prstClr val="black"/>
                </a:solidFill>
              </a:rPr>
              <a:t>Content </a:t>
            </a:r>
            <a:r>
              <a:rPr lang="en-GB" sz="3000" dirty="0">
                <a:solidFill>
                  <a:prstClr val="black"/>
                </a:solidFill>
              </a:rPr>
              <a:t>has generally become </a:t>
            </a:r>
            <a:r>
              <a:rPr lang="en-GB" sz="3000" b="1" dirty="0">
                <a:solidFill>
                  <a:prstClr val="black"/>
                </a:solidFill>
              </a:rPr>
              <a:t>more challenging </a:t>
            </a:r>
            <a:r>
              <a:rPr lang="en-GB" sz="3000" dirty="0">
                <a:solidFill>
                  <a:prstClr val="black"/>
                </a:solidFill>
              </a:rPr>
              <a:t>and </a:t>
            </a:r>
            <a:r>
              <a:rPr lang="en-GB" sz="3000" b="1" dirty="0">
                <a:solidFill>
                  <a:prstClr val="black"/>
                </a:solidFill>
              </a:rPr>
              <a:t>expectations</a:t>
            </a:r>
            <a:r>
              <a:rPr lang="en-GB" sz="3000" dirty="0">
                <a:solidFill>
                  <a:prstClr val="black"/>
                </a:solidFill>
              </a:rPr>
              <a:t> have been </a:t>
            </a:r>
            <a:r>
              <a:rPr lang="en-GB" sz="3000" b="1" dirty="0">
                <a:solidFill>
                  <a:prstClr val="black"/>
                </a:solidFill>
              </a:rPr>
              <a:t>raised</a:t>
            </a:r>
            <a:r>
              <a:rPr lang="en-GB" sz="3000" dirty="0">
                <a:solidFill>
                  <a:prstClr val="black"/>
                </a:solidFill>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Children learn </a:t>
            </a:r>
            <a:r>
              <a:rPr lang="en-GB" altLang="en-US" sz="3000" b="1" dirty="0">
                <a:solidFill>
                  <a:srgbClr val="000000"/>
                </a:solidFill>
                <a:ea typeface="MS PGothic" pitchFamily="34" charset="-128"/>
                <a:cs typeface="Arial" charset="0"/>
              </a:rPr>
              <a:t>fewer things </a:t>
            </a:r>
            <a:r>
              <a:rPr lang="en-GB" altLang="en-US" sz="3000" dirty="0">
                <a:solidFill>
                  <a:srgbClr val="000000"/>
                </a:solidFill>
                <a:ea typeface="MS PGothic" pitchFamily="34" charset="-128"/>
                <a:cs typeface="Arial" charset="0"/>
              </a:rPr>
              <a:t>in </a:t>
            </a:r>
            <a:r>
              <a:rPr lang="en-GB" altLang="en-US" sz="3000" b="1" dirty="0">
                <a:solidFill>
                  <a:srgbClr val="000000"/>
                </a:solidFill>
                <a:ea typeface="MS PGothic" pitchFamily="34" charset="-128"/>
                <a:cs typeface="Arial" charset="0"/>
              </a:rPr>
              <a:t>more depth </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mastery</a:t>
            </a:r>
            <a:r>
              <a:rPr lang="en-GB" altLang="en-US" sz="3000" dirty="0">
                <a:solidFill>
                  <a:srgbClr val="000000"/>
                </a:solidFill>
                <a:ea typeface="MS PGothic" pitchFamily="34" charset="-128"/>
                <a:cs typeface="Arial" charset="0"/>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Firmer foundations with </a:t>
            </a:r>
            <a:r>
              <a:rPr lang="en-GB" altLang="en-US" sz="3000" b="1" dirty="0">
                <a:solidFill>
                  <a:srgbClr val="000000"/>
                </a:solidFill>
                <a:ea typeface="MS PGothic" pitchFamily="34" charset="-128"/>
                <a:cs typeface="Arial" charset="0"/>
              </a:rPr>
              <a:t>less acceleration </a:t>
            </a:r>
          </a:p>
          <a:p>
            <a:pPr lvl="0"/>
            <a:r>
              <a:rPr lang="en-GB" altLang="en-US" sz="3000" b="1" dirty="0">
                <a:solidFill>
                  <a:srgbClr val="000000"/>
                </a:solidFill>
                <a:ea typeface="MS PGothic" pitchFamily="34" charset="-128"/>
                <a:cs typeface="Arial" charset="0"/>
              </a:rPr>
              <a:t>Earlier</a:t>
            </a:r>
            <a:r>
              <a:rPr lang="en-GB" altLang="en-US" sz="3000" dirty="0">
                <a:solidFill>
                  <a:srgbClr val="000000"/>
                </a:solidFill>
                <a:ea typeface="MS PGothic" pitchFamily="34" charset="-128"/>
                <a:cs typeface="Arial" charset="0"/>
              </a:rPr>
              <a:t> and more </a:t>
            </a:r>
            <a:r>
              <a:rPr lang="en-GB" altLang="en-US" sz="3000" b="1" dirty="0">
                <a:solidFill>
                  <a:srgbClr val="000000"/>
                </a:solidFill>
                <a:ea typeface="MS PGothic" pitchFamily="34" charset="-128"/>
                <a:cs typeface="Arial" charset="0"/>
              </a:rPr>
              <a:t>challenging</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requirements</a:t>
            </a:r>
            <a:r>
              <a:rPr lang="en-GB" altLang="en-US" sz="3000" dirty="0">
                <a:solidFill>
                  <a:srgbClr val="000000"/>
                </a:solidFill>
                <a:ea typeface="MS PGothic" pitchFamily="34" charset="-128"/>
                <a:cs typeface="Arial" charset="0"/>
              </a:rPr>
              <a:t> for </a:t>
            </a:r>
            <a:r>
              <a:rPr lang="en-GB" altLang="en-US" sz="3000" b="1" dirty="0">
                <a:solidFill>
                  <a:srgbClr val="000000"/>
                </a:solidFill>
                <a:ea typeface="MS PGothic" pitchFamily="34" charset="-128"/>
                <a:cs typeface="Arial" charset="0"/>
              </a:rPr>
              <a:t>multiplication tables </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More emphasis on </a:t>
            </a:r>
            <a:r>
              <a:rPr lang="en-GB" altLang="en-US" sz="3000" b="1" dirty="0">
                <a:solidFill>
                  <a:srgbClr val="000000"/>
                </a:solidFill>
                <a:ea typeface="MS PGothic" pitchFamily="34" charset="-128"/>
                <a:cs typeface="Arial" charset="0"/>
              </a:rPr>
              <a:t>problem solving </a:t>
            </a:r>
            <a:r>
              <a:rPr lang="en-GB" altLang="en-US" sz="3000" dirty="0">
                <a:solidFill>
                  <a:srgbClr val="000000"/>
                </a:solidFill>
                <a:ea typeface="MS PGothic" pitchFamily="34" charset="-128"/>
                <a:cs typeface="Arial" charset="0"/>
              </a:rPr>
              <a:t>and </a:t>
            </a:r>
            <a:r>
              <a:rPr lang="en-GB" altLang="en-US" sz="3000" b="1" dirty="0">
                <a:solidFill>
                  <a:srgbClr val="000000"/>
                </a:solidFill>
                <a:ea typeface="MS PGothic" pitchFamily="34" charset="-128"/>
                <a:cs typeface="Arial" charset="0"/>
              </a:rPr>
              <a:t>reasoning, using mathematical vocabulary to communicate, justify or prove</a:t>
            </a:r>
          </a:p>
        </p:txBody>
      </p:sp>
    </p:spTree>
    <p:extLst>
      <p:ext uri="{BB962C8B-B14F-4D97-AF65-F5344CB8AC3E}">
        <p14:creationId xmlns:p14="http://schemas.microsoft.com/office/powerpoint/2010/main" val="375051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43610-40BC-487C-84E0-2D8DF3764DEA}"/>
              </a:ext>
            </a:extLst>
          </p:cNvPr>
          <p:cNvSpPr>
            <a:spLocks noGrp="1"/>
          </p:cNvSpPr>
          <p:nvPr>
            <p:ph type="title"/>
          </p:nvPr>
        </p:nvSpPr>
        <p:spPr/>
        <p:txBody>
          <a:bodyPr/>
          <a:lstStyle/>
          <a:p>
            <a:r>
              <a:rPr lang="en-GB" dirty="0"/>
              <a:t>Times tables</a:t>
            </a:r>
          </a:p>
        </p:txBody>
      </p:sp>
      <p:sp>
        <p:nvSpPr>
          <p:cNvPr id="3" name="Content Placeholder 2">
            <a:extLst>
              <a:ext uri="{FF2B5EF4-FFF2-40B4-BE49-F238E27FC236}">
                <a16:creationId xmlns:a16="http://schemas.microsoft.com/office/drawing/2014/main" id="{3E1AD397-311C-4AB6-90F6-9592881E5962}"/>
              </a:ext>
            </a:extLst>
          </p:cNvPr>
          <p:cNvSpPr>
            <a:spLocks noGrp="1"/>
          </p:cNvSpPr>
          <p:nvPr>
            <p:ph idx="1"/>
          </p:nvPr>
        </p:nvSpPr>
        <p:spPr>
          <a:xfrm>
            <a:off x="609600" y="1600201"/>
            <a:ext cx="10972800" cy="5110088"/>
          </a:xfrm>
        </p:spPr>
        <p:txBody>
          <a:bodyPr>
            <a:normAutofit fontScale="70000" lnSpcReduction="20000"/>
          </a:bodyPr>
          <a:lstStyle/>
          <a:p>
            <a:pPr marL="0" indent="0">
              <a:buNone/>
            </a:pPr>
            <a:r>
              <a:rPr lang="en-GB" dirty="0"/>
              <a:t>Children are expected to learn their 2, 3, 4, 5, 8 and 10 times tables by the end of Year 3. Children are then expected to learn all their times tables up to 12x12 by the end of Year 4. Because the National Curriculum for maths is so extensive, it is so important that times tables are also practised at home too.</a:t>
            </a:r>
          </a:p>
          <a:p>
            <a:pPr marL="0" indent="0">
              <a:buNone/>
            </a:pPr>
            <a:r>
              <a:rPr lang="en-GB" dirty="0"/>
              <a:t>Some of the techniques you can use include:</a:t>
            </a:r>
          </a:p>
          <a:p>
            <a:r>
              <a:rPr lang="en-GB" dirty="0"/>
              <a:t>Practising times tables by rote.</a:t>
            </a:r>
          </a:p>
          <a:p>
            <a:r>
              <a:rPr lang="en-GB" dirty="0"/>
              <a:t>Asking your child multiplication questions out of order – such as ‘What’s 11x12? What’s 5x6?’</a:t>
            </a:r>
          </a:p>
          <a:p>
            <a:r>
              <a:rPr lang="en-GB" dirty="0"/>
              <a:t>Asking your child the related division facts: ‘What’s 8/4? What’s 9/6?’</a:t>
            </a:r>
          </a:p>
          <a:p>
            <a:r>
              <a:rPr lang="en-GB" dirty="0"/>
              <a:t>Using arrays to help your child memorise times tables – you can use fun objects like Smarties or Lego bricks to make it more entertaining.</a:t>
            </a:r>
          </a:p>
          <a:p>
            <a:r>
              <a:rPr lang="en-GB" dirty="0"/>
              <a:t>Giving your child word problems to test their skills, like ‘If Peter has 800ml of orange juice and needs to share it between four friends, how much can they each have?’</a:t>
            </a:r>
          </a:p>
          <a:p>
            <a:r>
              <a:rPr lang="en-GB" dirty="0"/>
              <a:t>Using apps and games like Times tables </a:t>
            </a:r>
            <a:r>
              <a:rPr lang="en-GB" dirty="0" err="1"/>
              <a:t>rockstars</a:t>
            </a:r>
            <a:r>
              <a:rPr lang="en-GB" dirty="0"/>
              <a:t>.</a:t>
            </a:r>
          </a:p>
          <a:p>
            <a:r>
              <a:rPr lang="en-GB" dirty="0"/>
              <a:t>Singing times tables using songs like Percy Parker – can use </a:t>
            </a:r>
            <a:r>
              <a:rPr lang="en-GB" dirty="0" err="1"/>
              <a:t>youtube</a:t>
            </a:r>
            <a:r>
              <a:rPr lang="en-GB" dirty="0"/>
              <a:t> to access songs.</a:t>
            </a:r>
          </a:p>
        </p:txBody>
      </p:sp>
    </p:spTree>
    <p:extLst>
      <p:ext uri="{BB962C8B-B14F-4D97-AF65-F5344CB8AC3E}">
        <p14:creationId xmlns:p14="http://schemas.microsoft.com/office/powerpoint/2010/main" val="1494328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835910-368C-4009-A7A1-7CC98528C33A}"/>
              </a:ext>
            </a:extLst>
          </p:cNvPr>
          <p:cNvPicPr>
            <a:picLocks noChangeAspect="1"/>
          </p:cNvPicPr>
          <p:nvPr/>
        </p:nvPicPr>
        <p:blipFill>
          <a:blip r:embed="rId2"/>
          <a:stretch>
            <a:fillRect/>
          </a:stretch>
        </p:blipFill>
        <p:spPr>
          <a:xfrm>
            <a:off x="351693" y="312136"/>
            <a:ext cx="4005250" cy="2835177"/>
          </a:xfrm>
          <a:prstGeom prst="rect">
            <a:avLst/>
          </a:prstGeom>
        </p:spPr>
      </p:pic>
      <p:pic>
        <p:nvPicPr>
          <p:cNvPr id="5" name="Picture 4">
            <a:extLst>
              <a:ext uri="{FF2B5EF4-FFF2-40B4-BE49-F238E27FC236}">
                <a16:creationId xmlns:a16="http://schemas.microsoft.com/office/drawing/2014/main" id="{98F320B5-63F7-4945-8380-B9F8B63E3E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983" y="312136"/>
            <a:ext cx="6181725" cy="4829175"/>
          </a:xfrm>
          <a:prstGeom prst="rect">
            <a:avLst/>
          </a:prstGeom>
        </p:spPr>
      </p:pic>
      <p:pic>
        <p:nvPicPr>
          <p:cNvPr id="7" name="Picture 6">
            <a:extLst>
              <a:ext uri="{FF2B5EF4-FFF2-40B4-BE49-F238E27FC236}">
                <a16:creationId xmlns:a16="http://schemas.microsoft.com/office/drawing/2014/main" id="{B7455DA2-6CF5-4E7F-BDFE-068798125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643" y="3270225"/>
            <a:ext cx="3198055" cy="3198055"/>
          </a:xfrm>
          <a:prstGeom prst="rect">
            <a:avLst/>
          </a:prstGeom>
        </p:spPr>
      </p:pic>
    </p:spTree>
    <p:extLst>
      <p:ext uri="{BB962C8B-B14F-4D97-AF65-F5344CB8AC3E}">
        <p14:creationId xmlns:p14="http://schemas.microsoft.com/office/powerpoint/2010/main" val="1395391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id="{EC4B49DE-8AA4-4492-A104-B6506AE08F8D}"/>
              </a:ext>
            </a:extLst>
          </p:cNvPr>
          <p:cNvPicPr>
            <a:picLocks noChangeAspect="1"/>
          </p:cNvPicPr>
          <p:nvPr/>
        </p:nvPicPr>
        <p:blipFill>
          <a:blip r:embed="rId2"/>
          <a:stretch>
            <a:fillRect/>
          </a:stretch>
        </p:blipFill>
        <p:spPr>
          <a:xfrm>
            <a:off x="182104" y="189361"/>
            <a:ext cx="5604531" cy="3355698"/>
          </a:xfrm>
          <a:prstGeom prst="rect">
            <a:avLst/>
          </a:prstGeom>
        </p:spPr>
      </p:pic>
      <p:pic>
        <p:nvPicPr>
          <p:cNvPr id="48" name="Picture 47">
            <a:extLst>
              <a:ext uri="{FF2B5EF4-FFF2-40B4-BE49-F238E27FC236}">
                <a16:creationId xmlns:a16="http://schemas.microsoft.com/office/drawing/2014/main" id="{9768B622-B0A1-4927-8338-429F76C80A0D}"/>
              </a:ext>
            </a:extLst>
          </p:cNvPr>
          <p:cNvPicPr>
            <a:picLocks noChangeAspect="1"/>
          </p:cNvPicPr>
          <p:nvPr/>
        </p:nvPicPr>
        <p:blipFill>
          <a:blip r:embed="rId3"/>
          <a:stretch>
            <a:fillRect/>
          </a:stretch>
        </p:blipFill>
        <p:spPr>
          <a:xfrm>
            <a:off x="5958441" y="3685476"/>
            <a:ext cx="3762334" cy="2879312"/>
          </a:xfrm>
          <a:prstGeom prst="rect">
            <a:avLst/>
          </a:prstGeom>
        </p:spPr>
      </p:pic>
      <p:pic>
        <p:nvPicPr>
          <p:cNvPr id="49" name="Picture 48">
            <a:extLst>
              <a:ext uri="{FF2B5EF4-FFF2-40B4-BE49-F238E27FC236}">
                <a16:creationId xmlns:a16="http://schemas.microsoft.com/office/drawing/2014/main" id="{D409C0FA-7CF4-4112-8DDA-B38A082D0556}"/>
              </a:ext>
            </a:extLst>
          </p:cNvPr>
          <p:cNvPicPr>
            <a:picLocks noChangeAspect="1"/>
          </p:cNvPicPr>
          <p:nvPr/>
        </p:nvPicPr>
        <p:blipFill>
          <a:blip r:embed="rId4"/>
          <a:stretch>
            <a:fillRect/>
          </a:stretch>
        </p:blipFill>
        <p:spPr>
          <a:xfrm>
            <a:off x="6949122" y="293211"/>
            <a:ext cx="4261043" cy="2879311"/>
          </a:xfrm>
          <a:prstGeom prst="rect">
            <a:avLst/>
          </a:prstGeom>
        </p:spPr>
      </p:pic>
    </p:spTree>
    <p:extLst>
      <p:ext uri="{BB962C8B-B14F-4D97-AF65-F5344CB8AC3E}">
        <p14:creationId xmlns:p14="http://schemas.microsoft.com/office/powerpoint/2010/main" val="3674117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08FE89-9059-46F6-9AD4-60064B0D4156}"/>
              </a:ext>
            </a:extLst>
          </p:cNvPr>
          <p:cNvPicPr>
            <a:picLocks noChangeAspect="1"/>
          </p:cNvPicPr>
          <p:nvPr/>
        </p:nvPicPr>
        <p:blipFill>
          <a:blip r:embed="rId2"/>
          <a:stretch>
            <a:fillRect/>
          </a:stretch>
        </p:blipFill>
        <p:spPr>
          <a:xfrm>
            <a:off x="173722" y="98501"/>
            <a:ext cx="3713430" cy="4719656"/>
          </a:xfrm>
          <a:prstGeom prst="rect">
            <a:avLst/>
          </a:prstGeom>
        </p:spPr>
      </p:pic>
      <p:pic>
        <p:nvPicPr>
          <p:cNvPr id="3" name="Picture 2">
            <a:extLst>
              <a:ext uri="{FF2B5EF4-FFF2-40B4-BE49-F238E27FC236}">
                <a16:creationId xmlns:a16="http://schemas.microsoft.com/office/drawing/2014/main" id="{A5852A32-EDF0-4CE2-A00A-33D9FDDCDA42}"/>
              </a:ext>
            </a:extLst>
          </p:cNvPr>
          <p:cNvPicPr>
            <a:picLocks noChangeAspect="1"/>
          </p:cNvPicPr>
          <p:nvPr/>
        </p:nvPicPr>
        <p:blipFill>
          <a:blip r:embed="rId3"/>
          <a:stretch>
            <a:fillRect/>
          </a:stretch>
        </p:blipFill>
        <p:spPr>
          <a:xfrm>
            <a:off x="4192172" y="98501"/>
            <a:ext cx="4715641" cy="2804489"/>
          </a:xfrm>
          <a:prstGeom prst="rect">
            <a:avLst/>
          </a:prstGeom>
        </p:spPr>
      </p:pic>
      <p:pic>
        <p:nvPicPr>
          <p:cNvPr id="4" name="Picture 3">
            <a:extLst>
              <a:ext uri="{FF2B5EF4-FFF2-40B4-BE49-F238E27FC236}">
                <a16:creationId xmlns:a16="http://schemas.microsoft.com/office/drawing/2014/main" id="{32E3971D-310A-42CF-8582-E3A53EE19F50}"/>
              </a:ext>
            </a:extLst>
          </p:cNvPr>
          <p:cNvPicPr>
            <a:picLocks noChangeAspect="1"/>
          </p:cNvPicPr>
          <p:nvPr/>
        </p:nvPicPr>
        <p:blipFill>
          <a:blip r:embed="rId4"/>
          <a:stretch>
            <a:fillRect/>
          </a:stretch>
        </p:blipFill>
        <p:spPr>
          <a:xfrm>
            <a:off x="8540276" y="3076757"/>
            <a:ext cx="3355116" cy="1970578"/>
          </a:xfrm>
          <a:prstGeom prst="rect">
            <a:avLst/>
          </a:prstGeom>
        </p:spPr>
      </p:pic>
      <p:pic>
        <p:nvPicPr>
          <p:cNvPr id="5" name="Picture 4">
            <a:extLst>
              <a:ext uri="{FF2B5EF4-FFF2-40B4-BE49-F238E27FC236}">
                <a16:creationId xmlns:a16="http://schemas.microsoft.com/office/drawing/2014/main" id="{38E901CB-DBB8-423E-92A3-3C81B404011C}"/>
              </a:ext>
            </a:extLst>
          </p:cNvPr>
          <p:cNvPicPr>
            <a:picLocks noChangeAspect="1"/>
          </p:cNvPicPr>
          <p:nvPr/>
        </p:nvPicPr>
        <p:blipFill>
          <a:blip r:embed="rId5"/>
          <a:stretch>
            <a:fillRect/>
          </a:stretch>
        </p:blipFill>
        <p:spPr>
          <a:xfrm>
            <a:off x="4413127" y="3567028"/>
            <a:ext cx="3365745" cy="2502257"/>
          </a:xfrm>
          <a:prstGeom prst="rect">
            <a:avLst/>
          </a:prstGeom>
        </p:spPr>
      </p:pic>
    </p:spTree>
    <p:extLst>
      <p:ext uri="{BB962C8B-B14F-4D97-AF65-F5344CB8AC3E}">
        <p14:creationId xmlns:p14="http://schemas.microsoft.com/office/powerpoint/2010/main" val="37964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C52C63-B280-4AF6-B204-FBE0BB77567A}"/>
              </a:ext>
            </a:extLst>
          </p:cNvPr>
          <p:cNvPicPr>
            <a:picLocks noChangeAspect="1"/>
          </p:cNvPicPr>
          <p:nvPr/>
        </p:nvPicPr>
        <p:blipFill>
          <a:blip r:embed="rId2"/>
          <a:stretch>
            <a:fillRect/>
          </a:stretch>
        </p:blipFill>
        <p:spPr>
          <a:xfrm>
            <a:off x="113802" y="266344"/>
            <a:ext cx="3944286" cy="2716007"/>
          </a:xfrm>
          <a:prstGeom prst="rect">
            <a:avLst/>
          </a:prstGeom>
        </p:spPr>
      </p:pic>
      <p:pic>
        <p:nvPicPr>
          <p:cNvPr id="3" name="Picture 2">
            <a:extLst>
              <a:ext uri="{FF2B5EF4-FFF2-40B4-BE49-F238E27FC236}">
                <a16:creationId xmlns:a16="http://schemas.microsoft.com/office/drawing/2014/main" id="{C8D7B458-E868-4B87-A817-884636DB36CA}"/>
              </a:ext>
            </a:extLst>
          </p:cNvPr>
          <p:cNvPicPr>
            <a:picLocks noChangeAspect="1"/>
          </p:cNvPicPr>
          <p:nvPr/>
        </p:nvPicPr>
        <p:blipFill>
          <a:blip r:embed="rId3"/>
          <a:stretch>
            <a:fillRect/>
          </a:stretch>
        </p:blipFill>
        <p:spPr>
          <a:xfrm>
            <a:off x="4657946" y="500294"/>
            <a:ext cx="2876107" cy="2171142"/>
          </a:xfrm>
          <a:prstGeom prst="rect">
            <a:avLst/>
          </a:prstGeom>
        </p:spPr>
      </p:pic>
      <p:pic>
        <p:nvPicPr>
          <p:cNvPr id="4" name="Picture 3">
            <a:extLst>
              <a:ext uri="{FF2B5EF4-FFF2-40B4-BE49-F238E27FC236}">
                <a16:creationId xmlns:a16="http://schemas.microsoft.com/office/drawing/2014/main" id="{4AB6845B-CC15-479A-B974-53CF89F16203}"/>
              </a:ext>
            </a:extLst>
          </p:cNvPr>
          <p:cNvPicPr>
            <a:picLocks noChangeAspect="1"/>
          </p:cNvPicPr>
          <p:nvPr/>
        </p:nvPicPr>
        <p:blipFill>
          <a:blip r:embed="rId4"/>
          <a:stretch>
            <a:fillRect/>
          </a:stretch>
        </p:blipFill>
        <p:spPr>
          <a:xfrm>
            <a:off x="7844942" y="1184319"/>
            <a:ext cx="3746836" cy="3798980"/>
          </a:xfrm>
          <a:prstGeom prst="rect">
            <a:avLst/>
          </a:prstGeom>
        </p:spPr>
      </p:pic>
    </p:spTree>
    <p:extLst>
      <p:ext uri="{BB962C8B-B14F-4D97-AF65-F5344CB8AC3E}">
        <p14:creationId xmlns:p14="http://schemas.microsoft.com/office/powerpoint/2010/main" val="955338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F90181-EDBA-4D7F-A87C-C67B2A8C822C}"/>
              </a:ext>
            </a:extLst>
          </p:cNvPr>
          <p:cNvPicPr>
            <a:picLocks noChangeAspect="1"/>
          </p:cNvPicPr>
          <p:nvPr/>
        </p:nvPicPr>
        <p:blipFill>
          <a:blip r:embed="rId2"/>
          <a:stretch>
            <a:fillRect/>
          </a:stretch>
        </p:blipFill>
        <p:spPr>
          <a:xfrm>
            <a:off x="379826" y="138794"/>
            <a:ext cx="7834861" cy="1509526"/>
          </a:xfrm>
          <a:prstGeom prst="rect">
            <a:avLst/>
          </a:prstGeom>
        </p:spPr>
      </p:pic>
      <p:pic>
        <p:nvPicPr>
          <p:cNvPr id="3" name="Picture 2">
            <a:extLst>
              <a:ext uri="{FF2B5EF4-FFF2-40B4-BE49-F238E27FC236}">
                <a16:creationId xmlns:a16="http://schemas.microsoft.com/office/drawing/2014/main" id="{86790312-C06C-4A30-97A7-DE694684FF54}"/>
              </a:ext>
            </a:extLst>
          </p:cNvPr>
          <p:cNvPicPr>
            <a:picLocks noChangeAspect="1"/>
          </p:cNvPicPr>
          <p:nvPr/>
        </p:nvPicPr>
        <p:blipFill>
          <a:blip r:embed="rId3"/>
          <a:stretch>
            <a:fillRect/>
          </a:stretch>
        </p:blipFill>
        <p:spPr>
          <a:xfrm>
            <a:off x="4733343" y="1883187"/>
            <a:ext cx="7198842" cy="1338047"/>
          </a:xfrm>
          <a:prstGeom prst="rect">
            <a:avLst/>
          </a:prstGeom>
        </p:spPr>
      </p:pic>
      <p:pic>
        <p:nvPicPr>
          <p:cNvPr id="4" name="Picture 3">
            <a:extLst>
              <a:ext uri="{FF2B5EF4-FFF2-40B4-BE49-F238E27FC236}">
                <a16:creationId xmlns:a16="http://schemas.microsoft.com/office/drawing/2014/main" id="{123E5E67-1DFA-460E-9B99-42E4C78F1869}"/>
              </a:ext>
            </a:extLst>
          </p:cNvPr>
          <p:cNvPicPr>
            <a:picLocks noChangeAspect="1"/>
          </p:cNvPicPr>
          <p:nvPr/>
        </p:nvPicPr>
        <p:blipFill>
          <a:blip r:embed="rId4"/>
          <a:stretch>
            <a:fillRect/>
          </a:stretch>
        </p:blipFill>
        <p:spPr>
          <a:xfrm>
            <a:off x="922337" y="3528484"/>
            <a:ext cx="3374919" cy="2485579"/>
          </a:xfrm>
          <a:prstGeom prst="rect">
            <a:avLst/>
          </a:prstGeom>
        </p:spPr>
      </p:pic>
    </p:spTree>
    <p:extLst>
      <p:ext uri="{BB962C8B-B14F-4D97-AF65-F5344CB8AC3E}">
        <p14:creationId xmlns:p14="http://schemas.microsoft.com/office/powerpoint/2010/main" val="3120803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47BD3-482A-4462-B471-919A814EE627}"/>
              </a:ext>
            </a:extLst>
          </p:cNvPr>
          <p:cNvSpPr>
            <a:spLocks noGrp="1"/>
          </p:cNvSpPr>
          <p:nvPr>
            <p:ph type="title"/>
          </p:nvPr>
        </p:nvSpPr>
        <p:spPr/>
        <p:txBody>
          <a:bodyPr>
            <a:normAutofit/>
          </a:bodyPr>
          <a:lstStyle/>
          <a:p>
            <a:r>
              <a:rPr lang="en-GB" b="1" dirty="0"/>
              <a:t>Top tips for parents and families:</a:t>
            </a:r>
            <a:endParaRPr lang="en-GB" dirty="0"/>
          </a:p>
        </p:txBody>
      </p:sp>
      <p:sp>
        <p:nvSpPr>
          <p:cNvPr id="3" name="Content Placeholder 2">
            <a:extLst>
              <a:ext uri="{FF2B5EF4-FFF2-40B4-BE49-F238E27FC236}">
                <a16:creationId xmlns:a16="http://schemas.microsoft.com/office/drawing/2014/main" id="{1BF17EC1-5814-4D8B-BE83-F697B74AC921}"/>
              </a:ext>
            </a:extLst>
          </p:cNvPr>
          <p:cNvSpPr>
            <a:spLocks noGrp="1"/>
          </p:cNvSpPr>
          <p:nvPr>
            <p:ph idx="1"/>
          </p:nvPr>
        </p:nvSpPr>
        <p:spPr>
          <a:xfrm>
            <a:off x="609600" y="1290712"/>
            <a:ext cx="10972800" cy="5081954"/>
          </a:xfrm>
        </p:spPr>
        <p:txBody>
          <a:bodyPr>
            <a:normAutofit fontScale="85000" lnSpcReduction="20000"/>
          </a:bodyPr>
          <a:lstStyle/>
          <a:p>
            <a:r>
              <a:rPr lang="en-GB" b="1" dirty="0"/>
              <a:t>Be positive</a:t>
            </a:r>
            <a:r>
              <a:rPr lang="en-GB" dirty="0"/>
              <a:t> about maths. Don't say things like "I can’t do maths" or "I hated maths at school“ in front of your child; your child might start to think like that themselves. </a:t>
            </a:r>
          </a:p>
          <a:p>
            <a:r>
              <a:rPr lang="en-GB" b="1" dirty="0"/>
              <a:t>Point out the maths in everyday life.</a:t>
            </a:r>
            <a:r>
              <a:rPr lang="en-GB" dirty="0"/>
              <a:t> Include your child in activities involving maths such as using money, telling the time, cooking and travelling. </a:t>
            </a:r>
          </a:p>
          <a:p>
            <a:r>
              <a:rPr lang="en-GB" b="1" dirty="0"/>
              <a:t>Praise your child for effort rather than talent </a:t>
            </a:r>
            <a:r>
              <a:rPr lang="en-GB" dirty="0"/>
              <a:t>- this shows them that by working hard they can always improve.  </a:t>
            </a:r>
          </a:p>
          <a:p>
            <a:r>
              <a:rPr lang="en-GB" b="1" dirty="0"/>
              <a:t>If you would like to improve your own numeracy skills </a:t>
            </a:r>
            <a:r>
              <a:rPr lang="en-GB" dirty="0"/>
              <a:t>- try this free online tool the </a:t>
            </a:r>
            <a:r>
              <a:rPr lang="en-GB" dirty="0">
                <a:hlinkClick r:id="rId2"/>
              </a:rPr>
              <a:t>National Numeracy Challenge</a:t>
            </a:r>
            <a:r>
              <a:rPr lang="en-GB" dirty="0"/>
              <a:t> to improve your maths level. </a:t>
            </a:r>
          </a:p>
          <a:p>
            <a:r>
              <a:rPr lang="en-GB" b="1" dirty="0"/>
              <a:t>Don’t put too much pressure </a:t>
            </a:r>
            <a:r>
              <a:rPr lang="en-GB" dirty="0"/>
              <a:t>on the children when it comes to tests. Children will get a better results if they feel confident, positive and as relaxed as they can be about tests.</a:t>
            </a:r>
          </a:p>
          <a:p>
            <a:endParaRPr lang="en-GB" dirty="0"/>
          </a:p>
        </p:txBody>
      </p:sp>
    </p:spTree>
    <p:extLst>
      <p:ext uri="{BB962C8B-B14F-4D97-AF65-F5344CB8AC3E}">
        <p14:creationId xmlns:p14="http://schemas.microsoft.com/office/powerpoint/2010/main" val="1158537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22BD59A-F55C-48B5-A237-2017C91BA909}"/>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Rectangle 3">
            <a:extLst>
              <a:ext uri="{FF2B5EF4-FFF2-40B4-BE49-F238E27FC236}">
                <a16:creationId xmlns:a16="http://schemas.microsoft.com/office/drawing/2014/main" id="{BBCF8B4C-14CD-487B-A7EB-51C98453F9AE}"/>
              </a:ext>
            </a:extLst>
          </p:cNvPr>
          <p:cNvSpPr>
            <a:spLocks noChangeArrowheads="1"/>
          </p:cNvSpPr>
          <p:nvPr/>
        </p:nvSpPr>
        <p:spPr bwMode="auto">
          <a:xfrm>
            <a:off x="1931988" y="427039"/>
            <a:ext cx="46582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dirty="0">
                <a:solidFill>
                  <a:schemeClr val="bg1"/>
                </a:solidFill>
                <a:latin typeface="BPreplay" pitchFamily="50" charset="0"/>
              </a:rPr>
              <a:t>Sample Y6 SATS Questions</a:t>
            </a:r>
          </a:p>
        </p:txBody>
      </p:sp>
      <p:sp>
        <p:nvSpPr>
          <p:cNvPr id="10" name="Rectangle 9">
            <a:extLst>
              <a:ext uri="{FF2B5EF4-FFF2-40B4-BE49-F238E27FC236}">
                <a16:creationId xmlns:a16="http://schemas.microsoft.com/office/drawing/2014/main" id="{AE858917-240D-44D6-AAFA-0EBF94EFD777}"/>
              </a:ext>
            </a:extLst>
          </p:cNvPr>
          <p:cNvSpPr/>
          <p:nvPr/>
        </p:nvSpPr>
        <p:spPr>
          <a:xfrm>
            <a:off x="188753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1: Arithmetic</a:t>
            </a:r>
          </a:p>
        </p:txBody>
      </p:sp>
      <p:pic>
        <p:nvPicPr>
          <p:cNvPr id="16392" name="Picture 1">
            <a:extLst>
              <a:ext uri="{FF2B5EF4-FFF2-40B4-BE49-F238E27FC236}">
                <a16:creationId xmlns:a16="http://schemas.microsoft.com/office/drawing/2014/main" id="{2E66D896-E3A7-4975-B4DA-CCF763EAEC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66699" y="1850597"/>
            <a:ext cx="8090836" cy="352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ECCA7C0-D3E6-4F62-9D9A-9B69A26257DB}"/>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Rectangle 3">
            <a:extLst>
              <a:ext uri="{FF2B5EF4-FFF2-40B4-BE49-F238E27FC236}">
                <a16:creationId xmlns:a16="http://schemas.microsoft.com/office/drawing/2014/main" id="{837070FC-33DF-480F-8F07-87887FC8A20F}"/>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D17B7761-1478-4CEA-BA9C-7C118D4ADB31}"/>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7416" name="Picture 1">
            <a:extLst>
              <a:ext uri="{FF2B5EF4-FFF2-40B4-BE49-F238E27FC236}">
                <a16:creationId xmlns:a16="http://schemas.microsoft.com/office/drawing/2014/main" id="{6A26687A-FA0C-47A7-B110-C151992394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97276" y="1774825"/>
            <a:ext cx="4645025"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F5577F-5BC4-4303-95E2-59429413AAF0}"/>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5" name="Rectangle 3">
            <a:extLst>
              <a:ext uri="{FF2B5EF4-FFF2-40B4-BE49-F238E27FC236}">
                <a16:creationId xmlns:a16="http://schemas.microsoft.com/office/drawing/2014/main" id="{CC753990-0AC9-40F3-9C76-A2F86394FB54}"/>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85D0437F-D746-4998-9581-6237997F00D9}"/>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8440" name="Picture 2">
            <a:extLst>
              <a:ext uri="{FF2B5EF4-FFF2-40B4-BE49-F238E27FC236}">
                <a16:creationId xmlns:a16="http://schemas.microsoft.com/office/drawing/2014/main" id="{04979C7D-C628-4CE3-A91A-4D843287B9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9089" y="2046289"/>
            <a:ext cx="61817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4F32B3-8FC4-4088-8648-683074178DA1}"/>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Rectangle 3">
            <a:extLst>
              <a:ext uri="{FF2B5EF4-FFF2-40B4-BE49-F238E27FC236}">
                <a16:creationId xmlns:a16="http://schemas.microsoft.com/office/drawing/2014/main" id="{FFB1BA42-EFD0-4E3D-B1D1-B305662A2FE0}"/>
              </a:ext>
            </a:extLst>
          </p:cNvPr>
          <p:cNvSpPr>
            <a:spLocks noChangeArrowheads="1"/>
          </p:cNvSpPr>
          <p:nvPr/>
        </p:nvSpPr>
        <p:spPr bwMode="auto">
          <a:xfrm>
            <a:off x="1931988" y="427039"/>
            <a:ext cx="47602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a:t>
            </a:r>
          </a:p>
        </p:txBody>
      </p:sp>
      <p:pic>
        <p:nvPicPr>
          <p:cNvPr id="22532" name="Picture 14">
            <a:extLst>
              <a:ext uri="{FF2B5EF4-FFF2-40B4-BE49-F238E27FC236}">
                <a16:creationId xmlns:a16="http://schemas.microsoft.com/office/drawing/2014/main" id="{8E78F6EB-6C27-4F49-B485-EB79C5D852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8DB6CC78-5001-433C-92E4-5B995553EFD2}"/>
              </a:ext>
            </a:extLst>
          </p:cNvPr>
          <p:cNvSpPr/>
          <p:nvPr/>
        </p:nvSpPr>
        <p:spPr>
          <a:xfrm>
            <a:off x="188118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Ensure your child has the best possible attendance at school.</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Support your child with any homework tasks. </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Arithmetic (e.g. times tables) is always good to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Talk to your child about what they have learnt at school.</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Make sure your child has a good sleep and healthy breakfast every morning!</a:t>
            </a:r>
          </a:p>
        </p:txBody>
      </p:sp>
      <p:pic>
        <p:nvPicPr>
          <p:cNvPr id="22535" name="Picture 2">
            <a:extLst>
              <a:ext uri="{FF2B5EF4-FFF2-40B4-BE49-F238E27FC236}">
                <a16:creationId xmlns:a16="http://schemas.microsoft.com/office/drawing/2014/main" id="{9698BC9F-3EAA-464A-A543-749171D43E8D}"/>
              </a:ext>
            </a:extLst>
          </p:cNvPr>
          <p:cNvPicPr>
            <a:picLocks noChangeAspect="1"/>
          </p:cNvPicPr>
          <p:nvPr/>
        </p:nvPicPr>
        <p:blipFill>
          <a:blip r:embed="rId3">
            <a:extLst>
              <a:ext uri="{28A0092B-C50C-407E-A947-70E740481C1C}">
                <a14:useLocalDpi xmlns:a14="http://schemas.microsoft.com/office/drawing/2010/main" val="0"/>
              </a:ext>
            </a:extLst>
          </a:blip>
          <a:srcRect b="5711"/>
          <a:stretch>
            <a:fillRect/>
          </a:stretch>
        </p:blipFill>
        <p:spPr bwMode="auto">
          <a:xfrm>
            <a:off x="5405439" y="4841876"/>
            <a:ext cx="13811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C76304-C180-442A-A84B-B871AB613285}"/>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03" name="Rectangle 3">
            <a:extLst>
              <a:ext uri="{FF2B5EF4-FFF2-40B4-BE49-F238E27FC236}">
                <a16:creationId xmlns:a16="http://schemas.microsoft.com/office/drawing/2014/main" id="{CAF7D586-967F-4468-AF6D-75129ED0C176}"/>
              </a:ext>
            </a:extLst>
          </p:cNvPr>
          <p:cNvSpPr>
            <a:spLocks noChangeArrowheads="1"/>
          </p:cNvSpPr>
          <p:nvPr/>
        </p:nvSpPr>
        <p:spPr bwMode="auto">
          <a:xfrm>
            <a:off x="1931988" y="427039"/>
            <a:ext cx="71487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 with Maths</a:t>
            </a:r>
          </a:p>
        </p:txBody>
      </p:sp>
      <p:pic>
        <p:nvPicPr>
          <p:cNvPr id="25604" name="Picture 14">
            <a:extLst>
              <a:ext uri="{FF2B5EF4-FFF2-40B4-BE49-F238E27FC236}">
                <a16:creationId xmlns:a16="http://schemas.microsoft.com/office/drawing/2014/main" id="{71C41830-6A2B-4F1E-AD94-A458B0FDD6F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7CBBD3B-E34A-4231-BA8D-8F720AE55293}"/>
              </a:ext>
            </a:extLst>
          </p:cNvPr>
          <p:cNvSpPr/>
          <p:nvPr/>
        </p:nvSpPr>
        <p:spPr>
          <a:xfrm>
            <a:off x="1881189" y="11652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times tables games.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mental maths games including counting in different amounts, forwards and backwards.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telling the time.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counting coins and money; finding amounts or calculating change when shopping.</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numbers on street signs, car registrations and anywhere else!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examples of 2D and 3D shapes around the home.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Identify, weigh or measure quantities and amounts in the kitchen or in recipes.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games involving numbers or logic, such as dominoes, card games, darts, draughts and chess.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b="1" dirty="0"/>
          </a:p>
        </p:txBody>
      </p:sp>
      <p:sp>
        <p:nvSpPr>
          <p:cNvPr id="3" name="Content Placeholder 2"/>
          <p:cNvSpPr>
            <a:spLocks noGrp="1"/>
          </p:cNvSpPr>
          <p:nvPr>
            <p:ph idx="1"/>
          </p:nvPr>
        </p:nvSpPr>
        <p:spPr/>
        <p:txBody>
          <a:bodyPr>
            <a:normAutofit fontScale="92500"/>
          </a:bodyPr>
          <a:lstStyle/>
          <a:p>
            <a:r>
              <a:rPr lang="en-GB" dirty="0"/>
              <a:t>Activity ideas to do at home to improve your child’s maths skills</a:t>
            </a:r>
          </a:p>
          <a:p>
            <a:r>
              <a:rPr lang="en-GB" dirty="0"/>
              <a:t>Try a parent maths challenge with my support</a:t>
            </a:r>
          </a:p>
          <a:p>
            <a:r>
              <a:rPr lang="en-GB" dirty="0"/>
              <a:t>Look at examples of past Year 6 SATS questions</a:t>
            </a:r>
          </a:p>
          <a:p>
            <a:r>
              <a:rPr lang="en-GB" dirty="0"/>
              <a:t>Don’t forgot to take the hand outs home!</a:t>
            </a:r>
          </a:p>
          <a:p>
            <a:r>
              <a:rPr lang="en-GB" dirty="0"/>
              <a:t>Handouts include the expectations for Year 3 and 4.</a:t>
            </a:r>
          </a:p>
          <a:p>
            <a:r>
              <a:rPr lang="en-GB" dirty="0"/>
              <a:t>Please make sure you have signed in and fill an evaluation form before you leave.</a:t>
            </a:r>
          </a:p>
          <a:p>
            <a:pPr marL="0" indent="0" algn="ctr">
              <a:buNone/>
            </a:pPr>
            <a:r>
              <a:rPr lang="en-GB" dirty="0"/>
              <a:t>HAVE FUN and THANK YOU!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922754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4795</TotalTime>
  <Words>1172</Words>
  <Application>Microsoft Office PowerPoint</Application>
  <PresentationFormat>Widescreen</PresentationFormat>
  <Paragraphs>96</Paragraphs>
  <Slides>20</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MS PGothic</vt:lpstr>
      <vt:lpstr>Arial</vt:lpstr>
      <vt:lpstr>BPreplay</vt:lpstr>
      <vt:lpstr>Calibri</vt:lpstr>
      <vt:lpstr>Calibri Light</vt:lpstr>
      <vt:lpstr>Cambria Math</vt:lpstr>
      <vt:lpstr>Wingdings</vt:lpstr>
      <vt:lpstr>Office Theme</vt:lpstr>
      <vt:lpstr>2_Office Theme</vt:lpstr>
      <vt:lpstr> Maths Workshop for Parents</vt:lpstr>
      <vt:lpstr>What do we think about maths?</vt:lpstr>
      <vt:lpstr>                    How things have changed</vt:lpstr>
      <vt:lpstr>What do we learn from this?</vt:lpstr>
      <vt:lpstr>  Good practice in Maths today</vt:lpstr>
      <vt:lpstr>  Good practice in Maths today</vt:lpstr>
      <vt:lpstr>Current expectations</vt:lpstr>
      <vt:lpstr>Times tables</vt:lpstr>
      <vt:lpstr>PowerPoint Presentation</vt:lpstr>
      <vt:lpstr>PowerPoint Presentation</vt:lpstr>
      <vt:lpstr>PowerPoint Presentation</vt:lpstr>
      <vt:lpstr>PowerPoint Presentation</vt:lpstr>
      <vt:lpstr>PowerPoint Presentation</vt:lpstr>
      <vt:lpstr>Top tips for parents and families:</vt:lpstr>
      <vt:lpstr>PowerPoint Presentation</vt:lpstr>
      <vt:lpstr>PowerPoint Presentation</vt:lpstr>
      <vt:lpstr>PowerPoint Presentation</vt:lpstr>
      <vt:lpstr>PowerPoint Presentation</vt:lpstr>
      <vt:lpstr>PowerPoint Presentation</vt:lpstr>
      <vt:lpstr>PowerPoint Presentation</vt:lpstr>
    </vt:vector>
  </TitlesOfParts>
  <Company>St Alphege CE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Alphege CEI School Maths Workshop for Parents</dc:title>
  <dc:creator>Becky Strike</dc:creator>
  <cp:lastModifiedBy>Diana Davey</cp:lastModifiedBy>
  <cp:revision>43</cp:revision>
  <dcterms:created xsi:type="dcterms:W3CDTF">2016-12-29T16:57:20Z</dcterms:created>
  <dcterms:modified xsi:type="dcterms:W3CDTF">2018-11-06T16:00:11Z</dcterms:modified>
</cp:coreProperties>
</file>