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52" r:id="rId2"/>
  </p:sldMasterIdLst>
  <p:notesMasterIdLst>
    <p:notesMasterId r:id="rId88"/>
  </p:notesMasterIdLst>
  <p:sldIdLst>
    <p:sldId id="257" r:id="rId3"/>
    <p:sldId id="258" r:id="rId4"/>
    <p:sldId id="259" r:id="rId5"/>
    <p:sldId id="261" r:id="rId6"/>
    <p:sldId id="324" r:id="rId7"/>
    <p:sldId id="315" r:id="rId8"/>
    <p:sldId id="325" r:id="rId9"/>
    <p:sldId id="316" r:id="rId10"/>
    <p:sldId id="326" r:id="rId11"/>
    <p:sldId id="333" r:id="rId12"/>
    <p:sldId id="341" r:id="rId13"/>
    <p:sldId id="342" r:id="rId14"/>
    <p:sldId id="264" r:id="rId15"/>
    <p:sldId id="327" r:id="rId16"/>
    <p:sldId id="310" r:id="rId17"/>
    <p:sldId id="328" r:id="rId18"/>
    <p:sldId id="335" r:id="rId19"/>
    <p:sldId id="334" r:id="rId20"/>
    <p:sldId id="343" r:id="rId21"/>
    <p:sldId id="329" r:id="rId22"/>
    <p:sldId id="330" r:id="rId23"/>
    <p:sldId id="263" r:id="rId24"/>
    <p:sldId id="331" r:id="rId25"/>
    <p:sldId id="344" r:id="rId26"/>
    <p:sldId id="266" r:id="rId27"/>
    <p:sldId id="268" r:id="rId28"/>
    <p:sldId id="311" r:id="rId29"/>
    <p:sldId id="272" r:id="rId30"/>
    <p:sldId id="273" r:id="rId31"/>
    <p:sldId id="332" r:id="rId32"/>
    <p:sldId id="269" r:id="rId33"/>
    <p:sldId id="267" r:id="rId34"/>
    <p:sldId id="260" r:id="rId35"/>
    <p:sldId id="275" r:id="rId36"/>
    <p:sldId id="276" r:id="rId37"/>
    <p:sldId id="277" r:id="rId38"/>
    <p:sldId id="278" r:id="rId39"/>
    <p:sldId id="279" r:id="rId40"/>
    <p:sldId id="280" r:id="rId41"/>
    <p:sldId id="281" r:id="rId42"/>
    <p:sldId id="312" r:id="rId43"/>
    <p:sldId id="283" r:id="rId44"/>
    <p:sldId id="340" r:id="rId45"/>
    <p:sldId id="282" r:id="rId46"/>
    <p:sldId id="317" r:id="rId47"/>
    <p:sldId id="318" r:id="rId48"/>
    <p:sldId id="319" r:id="rId49"/>
    <p:sldId id="320" r:id="rId50"/>
    <p:sldId id="321" r:id="rId51"/>
    <p:sldId id="322" r:id="rId52"/>
    <p:sldId id="285" r:id="rId53"/>
    <p:sldId id="284" r:id="rId54"/>
    <p:sldId id="286" r:id="rId55"/>
    <p:sldId id="265" r:id="rId56"/>
    <p:sldId id="288" r:id="rId57"/>
    <p:sldId id="336" r:id="rId58"/>
    <p:sldId id="287" r:id="rId59"/>
    <p:sldId id="337" r:id="rId60"/>
    <p:sldId id="338" r:id="rId61"/>
    <p:sldId id="289" r:id="rId62"/>
    <p:sldId id="339" r:id="rId63"/>
    <p:sldId id="290" r:id="rId64"/>
    <p:sldId id="291" r:id="rId65"/>
    <p:sldId id="292" r:id="rId66"/>
    <p:sldId id="294" r:id="rId67"/>
    <p:sldId id="293" r:id="rId68"/>
    <p:sldId id="296" r:id="rId69"/>
    <p:sldId id="295" r:id="rId70"/>
    <p:sldId id="297" r:id="rId71"/>
    <p:sldId id="298" r:id="rId72"/>
    <p:sldId id="299" r:id="rId73"/>
    <p:sldId id="300" r:id="rId74"/>
    <p:sldId id="301" r:id="rId75"/>
    <p:sldId id="302" r:id="rId76"/>
    <p:sldId id="345" r:id="rId77"/>
    <p:sldId id="346" r:id="rId78"/>
    <p:sldId id="347" r:id="rId79"/>
    <p:sldId id="303" r:id="rId80"/>
    <p:sldId id="304" r:id="rId81"/>
    <p:sldId id="305" r:id="rId82"/>
    <p:sldId id="306" r:id="rId83"/>
    <p:sldId id="307" r:id="rId84"/>
    <p:sldId id="308" r:id="rId85"/>
    <p:sldId id="348" r:id="rId86"/>
    <p:sldId id="309"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7" d="100"/>
          <a:sy n="117" d="100"/>
        </p:scale>
        <p:origin x="-3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presProps" Target="pres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viewProps" Target="viewProps.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1.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E0CCB1-698C-44EF-8AAA-1C5DC71A8DE8}" type="datetimeFigureOut">
              <a:rPr lang="en-GB" smtClean="0"/>
              <a:t>12/02/2015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ED7DCF-5245-46A1-839D-293BB9957BAF}" type="slidenum">
              <a:rPr lang="en-GB" smtClean="0"/>
              <a:t>‹#›</a:t>
            </a:fld>
            <a:endParaRPr lang="en-GB"/>
          </a:p>
        </p:txBody>
      </p:sp>
    </p:spTree>
    <p:extLst>
      <p:ext uri="{BB962C8B-B14F-4D97-AF65-F5344CB8AC3E}">
        <p14:creationId xmlns:p14="http://schemas.microsoft.com/office/powerpoint/2010/main" val="442585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7"/>
          <p:cNvSpPr txBox="1">
            <a:spLocks noGrp="1"/>
          </p:cNvSpPr>
          <p:nvPr>
            <p:ph type="sldNum" sz="quarter" idx="5"/>
          </p:nvPr>
        </p:nvSpPr>
        <p:spPr>
          <a:ln/>
        </p:spPr>
        <p:txBody>
          <a:bodyPr vert="horz" wrap="square" lIns="90000" tIns="46800" rIns="90000" bIns="46800" anchor="b" anchorCtr="0" compatLnSpc="1">
            <a:noAutofit/>
          </a:bodyPr>
          <a:lstStyle/>
          <a:p>
            <a:pPr lvl="0"/>
            <a:fld id="{6BE1939E-0D35-4B77-B826-F9A5DAC6D3D5}" type="slidenum">
              <a:t>11</a:t>
            </a:fld>
            <a:endParaRPr lang="en-GB"/>
          </a:p>
        </p:txBody>
      </p:sp>
      <p:sp>
        <p:nvSpPr>
          <p:cNvPr id="2" name="Slide Image Placeholder 1"/>
          <p:cNvSpPr>
            <a:spLocks noGrp="1" noRot="1" noChangeAspect="1" noResize="1"/>
          </p:cNvSpPr>
          <p:nvPr>
            <p:ph type="sldImg"/>
          </p:nvPr>
        </p:nvSpPr>
        <p:spPr>
          <a:xfrm>
            <a:off x="381000" y="685800"/>
            <a:ext cx="6096000" cy="3429000"/>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a:xfrm>
            <a:off x="685799" y="4343400"/>
            <a:ext cx="5486399" cy="4115520"/>
          </a:xfrm>
        </p:spPr>
        <p:txBody>
          <a:bodyPr/>
          <a:lstStyle/>
          <a:p>
            <a:endParaRPr lang="en-GB" kern="1200"/>
          </a:p>
        </p:txBody>
      </p:sp>
    </p:spTree>
    <p:extLst>
      <p:ext uri="{BB962C8B-B14F-4D97-AF65-F5344CB8AC3E}">
        <p14:creationId xmlns:p14="http://schemas.microsoft.com/office/powerpoint/2010/main" val="3445624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1823509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2174850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869687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816E94-E460-48DE-B6C5-7B7450F50BC1}" type="datetimeFigureOut">
              <a:rPr lang="en-US" smtClean="0"/>
              <a:t>2/12/2015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678865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816E94-E460-48DE-B6C5-7B7450F50BC1}" type="datetimeFigureOut">
              <a:rPr lang="en-US" smtClean="0"/>
              <a:t>2/12/2015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1063210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1013203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C4D24F1-1AA0-4661-BDBE-A01FC7C573EE}" type="slidenum">
              <a:rPr lang="en-US" smtClean="0"/>
              <a:t>‹#›</a:t>
            </a:fld>
            <a:endParaRPr lang="en-US"/>
          </a:p>
        </p:txBody>
      </p:sp>
      <p:sp>
        <p:nvSpPr>
          <p:cNvPr id="8" name="Rectangle 7"/>
          <p:cNvSpPr/>
          <p:nvPr userDrawn="1"/>
        </p:nvSpPr>
        <p:spPr>
          <a:xfrm>
            <a:off x="12401958" y="10886"/>
            <a:ext cx="1853340" cy="6847114"/>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600"/>
              </a:spcBef>
            </a:pPr>
            <a:r>
              <a:rPr lang="en-US" sz="1600" dirty="0" smtClean="0">
                <a:solidFill>
                  <a:prstClr val="white">
                    <a:lumMod val="50000"/>
                  </a:prstClr>
                </a:solidFill>
                <a:latin typeface="Calibri Light" panose="020F0302020204030204" pitchFamily="34" charset="0"/>
                <a:cs typeface="Calibri" panose="020F0502020204030204" pitchFamily="34" charset="0"/>
              </a:rPr>
              <a:t>The animation is already done for you; just copy and paste the slide into your existing presentation. </a:t>
            </a:r>
          </a:p>
        </p:txBody>
      </p:sp>
    </p:spTree>
    <p:extLst>
      <p:ext uri="{BB962C8B-B14F-4D97-AF65-F5344CB8AC3E}">
        <p14:creationId xmlns:p14="http://schemas.microsoft.com/office/powerpoint/2010/main" val="2501545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3354785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816E94-E460-48DE-B6C5-7B7450F50BC1}" type="datetimeFigureOut">
              <a:rPr lang="en-US" smtClean="0"/>
              <a:t>2/12/2015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2094162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816E94-E460-48DE-B6C5-7B7450F50BC1}" type="datetimeFigureOut">
              <a:rPr lang="en-US" smtClean="0"/>
              <a:t>2/12/2015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1098666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2394249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78768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4244925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3054686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874024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20490716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816E94-E460-48DE-B6C5-7B7450F50BC1}" type="datetimeFigureOut">
              <a:rPr lang="en-US" smtClean="0"/>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D24F1-1AA0-4661-BDBE-A01FC7C573EE}" type="slidenum">
              <a:rPr lang="en-US" smtClean="0"/>
              <a:t>‹#›</a:t>
            </a:fld>
            <a:endParaRPr lang="en-US"/>
          </a:p>
        </p:txBody>
      </p:sp>
    </p:spTree>
    <p:extLst>
      <p:ext uri="{BB962C8B-B14F-4D97-AF65-F5344CB8AC3E}">
        <p14:creationId xmlns:p14="http://schemas.microsoft.com/office/powerpoint/2010/main" val="134677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B816E94-E460-48DE-B6C5-7B7450F50BC1}" type="datetimeFigureOut">
              <a:rPr lang="en-US" smtClean="0"/>
              <a:t>2/12/2015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C4D24F1-1AA0-4661-BDBE-A01FC7C573EE}" type="slidenum">
              <a:rPr lang="en-US" smtClean="0"/>
              <a:t>‹#›</a:t>
            </a:fld>
            <a:endParaRPr lang="en-US"/>
          </a:p>
        </p:txBody>
      </p:sp>
    </p:spTree>
    <p:extLst>
      <p:ext uri="{BB962C8B-B14F-4D97-AF65-F5344CB8AC3E}">
        <p14:creationId xmlns:p14="http://schemas.microsoft.com/office/powerpoint/2010/main" val="1720006532"/>
      </p:ext>
    </p:extLst>
  </p:cSld>
  <p:clrMap bg1="dk1" tx1="lt1" bg2="dk2" tx2="lt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slide" Target="slide8.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emf"/><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60.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2" name="Freeform 1"/>
          <p:cNvSpPr/>
          <p:nvPr/>
        </p:nvSpPr>
        <p:spPr>
          <a:xfrm>
            <a:off x="0" y="1135702"/>
            <a:ext cx="12192000" cy="3208687"/>
          </a:xfrm>
          <a:custGeom>
            <a:avLst/>
            <a:gdLst>
              <a:gd name="connsiteX0" fmla="*/ 0 w 9880270"/>
              <a:gd name="connsiteY0" fmla="*/ 2101933 h 2101933"/>
              <a:gd name="connsiteX1" fmla="*/ 1270660 w 9880270"/>
              <a:gd name="connsiteY1" fmla="*/ 771896 h 2101933"/>
              <a:gd name="connsiteX2" fmla="*/ 3135085 w 9880270"/>
              <a:gd name="connsiteY2" fmla="*/ 570016 h 2101933"/>
              <a:gd name="connsiteX3" fmla="*/ 4785756 w 9880270"/>
              <a:gd name="connsiteY3" fmla="*/ 1638795 h 2101933"/>
              <a:gd name="connsiteX4" fmla="*/ 6056415 w 9880270"/>
              <a:gd name="connsiteY4" fmla="*/ 1900052 h 2101933"/>
              <a:gd name="connsiteX5" fmla="*/ 7992093 w 9880270"/>
              <a:gd name="connsiteY5" fmla="*/ 1282535 h 2101933"/>
              <a:gd name="connsiteX6" fmla="*/ 9880270 w 9880270"/>
              <a:gd name="connsiteY6" fmla="*/ 0 h 2101933"/>
              <a:gd name="connsiteX0" fmla="*/ 0 w 9880270"/>
              <a:gd name="connsiteY0" fmla="*/ 2101933 h 2101933"/>
              <a:gd name="connsiteX1" fmla="*/ 1270660 w 9880270"/>
              <a:gd name="connsiteY1" fmla="*/ 771896 h 2101933"/>
              <a:gd name="connsiteX2" fmla="*/ 3135085 w 9880270"/>
              <a:gd name="connsiteY2" fmla="*/ 570016 h 2101933"/>
              <a:gd name="connsiteX3" fmla="*/ 4785756 w 9880270"/>
              <a:gd name="connsiteY3" fmla="*/ 1638795 h 2101933"/>
              <a:gd name="connsiteX4" fmla="*/ 7992093 w 9880270"/>
              <a:gd name="connsiteY4" fmla="*/ 1282535 h 2101933"/>
              <a:gd name="connsiteX5" fmla="*/ 9880270 w 9880270"/>
              <a:gd name="connsiteY5" fmla="*/ 0 h 2101933"/>
              <a:gd name="connsiteX0" fmla="*/ 0 w 9880270"/>
              <a:gd name="connsiteY0" fmla="*/ 2101933 h 2101933"/>
              <a:gd name="connsiteX1" fmla="*/ 1270660 w 9880270"/>
              <a:gd name="connsiteY1" fmla="*/ 771896 h 2101933"/>
              <a:gd name="connsiteX2" fmla="*/ 3135085 w 9880270"/>
              <a:gd name="connsiteY2" fmla="*/ 570016 h 2101933"/>
              <a:gd name="connsiteX3" fmla="*/ 4785756 w 9880270"/>
              <a:gd name="connsiteY3" fmla="*/ 1638795 h 2101933"/>
              <a:gd name="connsiteX4" fmla="*/ 9880270 w 9880270"/>
              <a:gd name="connsiteY4" fmla="*/ 0 h 2101933"/>
              <a:gd name="connsiteX0" fmla="*/ 0 w 9880270"/>
              <a:gd name="connsiteY0" fmla="*/ 2101933 h 2101933"/>
              <a:gd name="connsiteX1" fmla="*/ 1270660 w 9880270"/>
              <a:gd name="connsiteY1" fmla="*/ 771896 h 2101933"/>
              <a:gd name="connsiteX2" fmla="*/ 3135085 w 9880270"/>
              <a:gd name="connsiteY2" fmla="*/ 570016 h 2101933"/>
              <a:gd name="connsiteX3" fmla="*/ 5655039 w 9880270"/>
              <a:gd name="connsiteY3" fmla="*/ 1867395 h 2101933"/>
              <a:gd name="connsiteX4" fmla="*/ 9880270 w 9880270"/>
              <a:gd name="connsiteY4" fmla="*/ 0 h 2101933"/>
              <a:gd name="connsiteX0" fmla="*/ 0 w 9880270"/>
              <a:gd name="connsiteY0" fmla="*/ 2101933 h 2101933"/>
              <a:gd name="connsiteX1" fmla="*/ 1270660 w 9880270"/>
              <a:gd name="connsiteY1" fmla="*/ 771896 h 2101933"/>
              <a:gd name="connsiteX2" fmla="*/ 3135085 w 9880270"/>
              <a:gd name="connsiteY2" fmla="*/ 570016 h 2101933"/>
              <a:gd name="connsiteX3" fmla="*/ 5655039 w 9880270"/>
              <a:gd name="connsiteY3" fmla="*/ 1867395 h 2101933"/>
              <a:gd name="connsiteX4" fmla="*/ 9880270 w 9880270"/>
              <a:gd name="connsiteY4" fmla="*/ 0 h 2101933"/>
              <a:gd name="connsiteX0" fmla="*/ 0 w 9880270"/>
              <a:gd name="connsiteY0" fmla="*/ 2101933 h 2101933"/>
              <a:gd name="connsiteX1" fmla="*/ 1270660 w 9880270"/>
              <a:gd name="connsiteY1" fmla="*/ 771896 h 2101933"/>
              <a:gd name="connsiteX2" fmla="*/ 5655039 w 9880270"/>
              <a:gd name="connsiteY2" fmla="*/ 1867395 h 2101933"/>
              <a:gd name="connsiteX3" fmla="*/ 9880270 w 9880270"/>
              <a:gd name="connsiteY3" fmla="*/ 0 h 2101933"/>
              <a:gd name="connsiteX0" fmla="*/ 0 w 9880270"/>
              <a:gd name="connsiteY0" fmla="*/ 2101933 h 2217717"/>
              <a:gd name="connsiteX1" fmla="*/ 5655039 w 9880270"/>
              <a:gd name="connsiteY1" fmla="*/ 1867395 h 2217717"/>
              <a:gd name="connsiteX2" fmla="*/ 9880270 w 9880270"/>
              <a:gd name="connsiteY2" fmla="*/ 0 h 2217717"/>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3063215"/>
              <a:gd name="connsiteX1" fmla="*/ 5655039 w 9880270"/>
              <a:gd name="connsiteY1" fmla="*/ 2712893 h 3063215"/>
              <a:gd name="connsiteX2" fmla="*/ 9880270 w 9880270"/>
              <a:gd name="connsiteY2" fmla="*/ 845498 h 3063215"/>
              <a:gd name="connsiteX0" fmla="*/ 0 w 9880270"/>
              <a:gd name="connsiteY0" fmla="*/ 2947431 h 2947431"/>
              <a:gd name="connsiteX1" fmla="*/ 5655039 w 9880270"/>
              <a:gd name="connsiteY1" fmla="*/ 2712893 h 2947431"/>
              <a:gd name="connsiteX2" fmla="*/ 9880270 w 9880270"/>
              <a:gd name="connsiteY2" fmla="*/ 845498 h 2947431"/>
              <a:gd name="connsiteX0" fmla="*/ 0 w 9880270"/>
              <a:gd name="connsiteY0" fmla="*/ 2947431 h 3017693"/>
              <a:gd name="connsiteX1" fmla="*/ 5655039 w 9880270"/>
              <a:gd name="connsiteY1" fmla="*/ 3017693 h 3017693"/>
              <a:gd name="connsiteX2" fmla="*/ 9880270 w 9880270"/>
              <a:gd name="connsiteY2" fmla="*/ 845498 h 3017693"/>
              <a:gd name="connsiteX0" fmla="*/ 0 w 9880270"/>
              <a:gd name="connsiteY0" fmla="*/ 2947431 h 3017693"/>
              <a:gd name="connsiteX1" fmla="*/ 5655039 w 9880270"/>
              <a:gd name="connsiteY1" fmla="*/ 3017693 h 3017693"/>
              <a:gd name="connsiteX2" fmla="*/ 9880270 w 9880270"/>
              <a:gd name="connsiteY2" fmla="*/ 845498 h 3017693"/>
              <a:gd name="connsiteX0" fmla="*/ 0 w 9880270"/>
              <a:gd name="connsiteY0" fmla="*/ 2947431 h 3017693"/>
              <a:gd name="connsiteX1" fmla="*/ 5655039 w 9880270"/>
              <a:gd name="connsiteY1" fmla="*/ 3017693 h 3017693"/>
              <a:gd name="connsiteX2" fmla="*/ 9880270 w 9880270"/>
              <a:gd name="connsiteY2" fmla="*/ 845498 h 3017693"/>
              <a:gd name="connsiteX0" fmla="*/ 0 w 9880270"/>
              <a:gd name="connsiteY0" fmla="*/ 2947431 h 3017693"/>
              <a:gd name="connsiteX1" fmla="*/ 5655039 w 9880270"/>
              <a:gd name="connsiteY1" fmla="*/ 3017693 h 3017693"/>
              <a:gd name="connsiteX2" fmla="*/ 9880270 w 9880270"/>
              <a:gd name="connsiteY2" fmla="*/ 845498 h 3017693"/>
              <a:gd name="connsiteX0" fmla="*/ 0 w 9880270"/>
              <a:gd name="connsiteY0" fmla="*/ 2947431 h 3398693"/>
              <a:gd name="connsiteX1" fmla="*/ 6208220 w 9880270"/>
              <a:gd name="connsiteY1" fmla="*/ 3398693 h 3398693"/>
              <a:gd name="connsiteX2" fmla="*/ 9880270 w 9880270"/>
              <a:gd name="connsiteY2" fmla="*/ 845498 h 3398693"/>
              <a:gd name="connsiteX0" fmla="*/ 0 w 9880270"/>
              <a:gd name="connsiteY0" fmla="*/ 2947431 h 2947431"/>
              <a:gd name="connsiteX1" fmla="*/ 5417962 w 9880270"/>
              <a:gd name="connsiteY1" fmla="*/ 2560493 h 2947431"/>
              <a:gd name="connsiteX2" fmla="*/ 9880270 w 9880270"/>
              <a:gd name="connsiteY2" fmla="*/ 845498 h 2947431"/>
              <a:gd name="connsiteX0" fmla="*/ 0 w 9880270"/>
              <a:gd name="connsiteY0" fmla="*/ 2947431 h 2947431"/>
              <a:gd name="connsiteX1" fmla="*/ 5417962 w 9880270"/>
              <a:gd name="connsiteY1" fmla="*/ 2560493 h 2947431"/>
              <a:gd name="connsiteX2" fmla="*/ 9880270 w 9880270"/>
              <a:gd name="connsiteY2" fmla="*/ 845498 h 2947431"/>
              <a:gd name="connsiteX0" fmla="*/ 0 w 9880270"/>
              <a:gd name="connsiteY0" fmla="*/ 2947431 h 2947431"/>
              <a:gd name="connsiteX1" fmla="*/ 5417962 w 9880270"/>
              <a:gd name="connsiteY1" fmla="*/ 2560493 h 2947431"/>
              <a:gd name="connsiteX2" fmla="*/ 9880270 w 9880270"/>
              <a:gd name="connsiteY2" fmla="*/ 845498 h 2947431"/>
              <a:gd name="connsiteX0" fmla="*/ 0 w 9880270"/>
              <a:gd name="connsiteY0" fmla="*/ 2947431 h 3208687"/>
              <a:gd name="connsiteX1" fmla="*/ 5417962 w 9880270"/>
              <a:gd name="connsiteY1" fmla="*/ 2560493 h 3208687"/>
              <a:gd name="connsiteX2" fmla="*/ 9880270 w 9880270"/>
              <a:gd name="connsiteY2" fmla="*/ 845498 h 3208687"/>
            </a:gdLst>
            <a:ahLst/>
            <a:cxnLst>
              <a:cxn ang="0">
                <a:pos x="connsiteX0" y="connsiteY0"/>
              </a:cxn>
              <a:cxn ang="0">
                <a:pos x="connsiteX1" y="connsiteY1"/>
              </a:cxn>
              <a:cxn ang="0">
                <a:pos x="connsiteX2" y="connsiteY2"/>
              </a:cxn>
            </a:cxnLst>
            <a:rect l="l" t="t" r="r" b="b"/>
            <a:pathLst>
              <a:path w="9880270" h="3208687">
                <a:moveTo>
                  <a:pt x="0" y="2947431"/>
                </a:moveTo>
                <a:cubicBezTo>
                  <a:pt x="1473710" y="0"/>
                  <a:pt x="4011405" y="2061729"/>
                  <a:pt x="5417962" y="2560493"/>
                </a:cubicBezTo>
                <a:cubicBezTo>
                  <a:pt x="7056340" y="3208687"/>
                  <a:pt x="9065226" y="1703491"/>
                  <a:pt x="9880270" y="845498"/>
                </a:cubicBezTo>
              </a:path>
            </a:pathLst>
          </a:custGeom>
          <a:ln w="19050">
            <a:solidFill>
              <a:srgbClr val="9B9B9B">
                <a:alpha val="49804"/>
              </a:srgb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prstClr val="black"/>
              </a:solidFill>
            </a:endParaRPr>
          </a:p>
        </p:txBody>
      </p:sp>
      <p:sp>
        <p:nvSpPr>
          <p:cNvPr id="3" name="TextBox 2"/>
          <p:cNvSpPr txBox="1"/>
          <p:nvPr/>
        </p:nvSpPr>
        <p:spPr>
          <a:xfrm>
            <a:off x="2228850" y="1512627"/>
            <a:ext cx="869149" cy="2246769"/>
          </a:xfrm>
          <a:prstGeom prst="rect">
            <a:avLst/>
          </a:prstGeom>
          <a:noFill/>
        </p:spPr>
        <p:txBody>
          <a:bodyPr wrap="none" rtlCol="0">
            <a:spAutoFit/>
            <a:scene3d>
              <a:camera prst="obliqueBottomLeft">
                <a:rot lat="0" lon="0" rev="900000"/>
              </a:camera>
              <a:lightRig rig="threePt" dir="t"/>
            </a:scene3d>
          </a:bodyPr>
          <a:lstStyle/>
          <a:p>
            <a:pPr algn="ctr"/>
            <a:r>
              <a:rPr lang="en-US" sz="14000" dirty="0" smtClean="0">
                <a:ln w="31750">
                  <a:solidFill>
                    <a:srgbClr val="4BACC6">
                      <a:lumMod val="75000"/>
                    </a:srgbClr>
                  </a:solidFill>
                </a:ln>
                <a:gradFill>
                  <a:gsLst>
                    <a:gs pos="0">
                      <a:prstClr val="white"/>
                    </a:gs>
                    <a:gs pos="85000">
                      <a:srgbClr val="D7E5F5"/>
                    </a:gs>
                  </a:gsLst>
                  <a:lin ang="5400000" scaled="1"/>
                </a:gradFill>
                <a:effectLst>
                  <a:glow rad="139700">
                    <a:srgbClr val="4BACC6">
                      <a:satMod val="175000"/>
                      <a:alpha val="40000"/>
                    </a:srgbClr>
                  </a:glow>
                  <a:outerShdw blurRad="101600" dist="381000" dir="8100000" algn="tr" rotWithShape="0">
                    <a:prstClr val="black">
                      <a:alpha val="18000"/>
                    </a:prstClr>
                  </a:outerShdw>
                </a:effectLst>
                <a:latin typeface="Impact" pitchFamily="34" charset="0"/>
              </a:rPr>
              <a:t>1</a:t>
            </a:r>
            <a:endParaRPr lang="en-US" sz="14000" dirty="0">
              <a:ln w="31750">
                <a:solidFill>
                  <a:srgbClr val="4BACC6">
                    <a:lumMod val="75000"/>
                  </a:srgbClr>
                </a:solidFill>
              </a:ln>
              <a:gradFill>
                <a:gsLst>
                  <a:gs pos="0">
                    <a:prstClr val="white"/>
                  </a:gs>
                  <a:gs pos="85000">
                    <a:srgbClr val="D7E5F5"/>
                  </a:gs>
                </a:gsLst>
                <a:lin ang="5400000" scaled="1"/>
              </a:gradFill>
              <a:effectLst>
                <a:glow rad="139700">
                  <a:srgbClr val="4BACC6">
                    <a:satMod val="175000"/>
                    <a:alpha val="40000"/>
                  </a:srgbClr>
                </a:glow>
                <a:outerShdw blurRad="101600" dist="381000" dir="8100000" algn="tr" rotWithShape="0">
                  <a:prstClr val="black">
                    <a:alpha val="18000"/>
                  </a:prstClr>
                </a:outerShdw>
              </a:effectLst>
              <a:latin typeface="Impact" pitchFamily="34" charset="0"/>
            </a:endParaRPr>
          </a:p>
        </p:txBody>
      </p:sp>
      <p:sp>
        <p:nvSpPr>
          <p:cNvPr id="4" name="TextBox 3"/>
          <p:cNvSpPr txBox="1"/>
          <p:nvPr/>
        </p:nvSpPr>
        <p:spPr>
          <a:xfrm>
            <a:off x="3697406" y="2126776"/>
            <a:ext cx="1085554" cy="2246769"/>
          </a:xfrm>
          <a:prstGeom prst="rect">
            <a:avLst/>
          </a:prstGeom>
          <a:noFill/>
          <a:effectLst>
            <a:glow rad="139700">
              <a:schemeClr val="accent6">
                <a:satMod val="175000"/>
                <a:alpha val="40000"/>
              </a:schemeClr>
            </a:glow>
          </a:effectLst>
        </p:spPr>
        <p:txBody>
          <a:bodyPr wrap="none" rtlCol="0">
            <a:spAutoFit/>
            <a:scene3d>
              <a:camera prst="obliqueBottomLeft">
                <a:rot lat="0" lon="0" rev="20999999"/>
              </a:camera>
              <a:lightRig rig="threePt" dir="t"/>
            </a:scene3d>
          </a:bodyPr>
          <a:lstStyle/>
          <a:p>
            <a:pPr algn="ctr"/>
            <a:r>
              <a:rPr lang="en-US" sz="14000" dirty="0" smtClean="0">
                <a:ln w="31750">
                  <a:solidFill>
                    <a:srgbClr val="F79646">
                      <a:lumMod val="75000"/>
                    </a:srgbClr>
                  </a:solidFill>
                </a:ln>
                <a:gradFill>
                  <a:gsLst>
                    <a:gs pos="0">
                      <a:prstClr val="white"/>
                    </a:gs>
                    <a:gs pos="85000">
                      <a:srgbClr val="D7E5F5"/>
                    </a:gs>
                  </a:gsLst>
                  <a:lin ang="5400000" scaled="1"/>
                </a:gradFill>
                <a:effectLst>
                  <a:glow rad="139700">
                    <a:srgbClr val="F79646">
                      <a:satMod val="175000"/>
                      <a:alpha val="40000"/>
                    </a:srgbClr>
                  </a:glow>
                  <a:outerShdw blurRad="101600" dist="381000" dir="8100000" algn="tr" rotWithShape="0">
                    <a:prstClr val="black">
                      <a:alpha val="18000"/>
                    </a:prstClr>
                  </a:outerShdw>
                </a:effectLst>
                <a:latin typeface="Impact" pitchFamily="34" charset="0"/>
              </a:rPr>
              <a:t>2</a:t>
            </a:r>
            <a:endParaRPr lang="en-US" sz="14000" dirty="0">
              <a:ln w="31750">
                <a:solidFill>
                  <a:srgbClr val="F79646">
                    <a:lumMod val="75000"/>
                  </a:srgbClr>
                </a:solidFill>
              </a:ln>
              <a:gradFill>
                <a:gsLst>
                  <a:gs pos="0">
                    <a:prstClr val="white"/>
                  </a:gs>
                  <a:gs pos="85000">
                    <a:srgbClr val="D7E5F5"/>
                  </a:gs>
                </a:gsLst>
                <a:lin ang="5400000" scaled="1"/>
              </a:gradFill>
              <a:effectLst>
                <a:glow rad="139700">
                  <a:srgbClr val="F79646">
                    <a:satMod val="175000"/>
                    <a:alpha val="40000"/>
                  </a:srgbClr>
                </a:glow>
                <a:outerShdw blurRad="101600" dist="381000" dir="8100000" algn="tr" rotWithShape="0">
                  <a:prstClr val="black">
                    <a:alpha val="18000"/>
                  </a:prstClr>
                </a:outerShdw>
              </a:effectLst>
              <a:latin typeface="Impact" pitchFamily="34" charset="0"/>
            </a:endParaRPr>
          </a:p>
        </p:txBody>
      </p:sp>
      <p:sp>
        <p:nvSpPr>
          <p:cNvPr id="5" name="TextBox 4"/>
          <p:cNvSpPr txBox="1"/>
          <p:nvPr/>
        </p:nvSpPr>
        <p:spPr>
          <a:xfrm>
            <a:off x="5198660" y="1512627"/>
            <a:ext cx="1176925" cy="2246769"/>
          </a:xfrm>
          <a:prstGeom prst="rect">
            <a:avLst/>
          </a:prstGeom>
          <a:noFill/>
          <a:effectLst>
            <a:glow rad="228600">
              <a:schemeClr val="accent3">
                <a:satMod val="175000"/>
                <a:alpha val="40000"/>
              </a:schemeClr>
            </a:glow>
          </a:effectLst>
        </p:spPr>
        <p:txBody>
          <a:bodyPr wrap="none" rtlCol="0">
            <a:spAutoFit/>
            <a:scene3d>
              <a:camera prst="obliqueBottomLeft">
                <a:rot lat="0" lon="0" rev="300000"/>
              </a:camera>
              <a:lightRig rig="threePt" dir="t"/>
            </a:scene3d>
          </a:bodyPr>
          <a:lstStyle/>
          <a:p>
            <a:pPr algn="ctr"/>
            <a:r>
              <a:rPr lang="en-US" sz="14000" dirty="0" smtClean="0">
                <a:ln w="31750">
                  <a:solidFill>
                    <a:srgbClr val="9BBB59">
                      <a:lumMod val="75000"/>
                    </a:srgbClr>
                  </a:solidFill>
                </a:ln>
                <a:gradFill>
                  <a:gsLst>
                    <a:gs pos="0">
                      <a:prstClr val="white"/>
                    </a:gs>
                    <a:gs pos="85000">
                      <a:srgbClr val="D7E5F5"/>
                    </a:gs>
                  </a:gsLst>
                  <a:lin ang="5400000" scaled="1"/>
                </a:gradFill>
                <a:effectLst>
                  <a:glow rad="139700">
                    <a:srgbClr val="9BBB59">
                      <a:satMod val="175000"/>
                      <a:alpha val="40000"/>
                    </a:srgbClr>
                  </a:glow>
                  <a:outerShdw blurRad="101600" dist="381000" dir="8100000" algn="tr" rotWithShape="0">
                    <a:prstClr val="black">
                      <a:alpha val="18000"/>
                    </a:prstClr>
                  </a:outerShdw>
                </a:effectLst>
                <a:latin typeface="Impact" pitchFamily="34" charset="0"/>
              </a:rPr>
              <a:t>3</a:t>
            </a:r>
            <a:endParaRPr lang="en-US" sz="14000" dirty="0">
              <a:ln w="31750">
                <a:solidFill>
                  <a:srgbClr val="9BBB59">
                    <a:lumMod val="75000"/>
                  </a:srgbClr>
                </a:solidFill>
              </a:ln>
              <a:gradFill>
                <a:gsLst>
                  <a:gs pos="0">
                    <a:prstClr val="white"/>
                  </a:gs>
                  <a:gs pos="85000">
                    <a:srgbClr val="D7E5F5"/>
                  </a:gs>
                </a:gsLst>
                <a:lin ang="5400000" scaled="1"/>
              </a:gradFill>
              <a:effectLst>
                <a:glow rad="139700">
                  <a:srgbClr val="9BBB59">
                    <a:satMod val="175000"/>
                    <a:alpha val="40000"/>
                  </a:srgbClr>
                </a:glow>
                <a:outerShdw blurRad="101600" dist="381000" dir="8100000" algn="tr" rotWithShape="0">
                  <a:prstClr val="black">
                    <a:alpha val="18000"/>
                  </a:prstClr>
                </a:outerShdw>
              </a:effectLst>
              <a:latin typeface="Impact" pitchFamily="34" charset="0"/>
            </a:endParaRPr>
          </a:p>
        </p:txBody>
      </p:sp>
      <p:sp>
        <p:nvSpPr>
          <p:cNvPr id="7" name="TextBox 6"/>
          <p:cNvSpPr txBox="1"/>
          <p:nvPr/>
        </p:nvSpPr>
        <p:spPr>
          <a:xfrm>
            <a:off x="2913321" y="4242391"/>
            <a:ext cx="7453423" cy="1754326"/>
          </a:xfrm>
          <a:prstGeom prst="rect">
            <a:avLst/>
          </a:prstGeom>
          <a:noFill/>
        </p:spPr>
        <p:txBody>
          <a:bodyPr wrap="square" rtlCol="0">
            <a:spAutoFit/>
          </a:bodyPr>
          <a:lstStyle/>
          <a:p>
            <a:endParaRPr lang="en-GB" dirty="0" smtClean="0"/>
          </a:p>
          <a:p>
            <a:pPr algn="ctr"/>
            <a:r>
              <a:rPr lang="en-GB" dirty="0" smtClean="0">
                <a:latin typeface="Kristen ITC" panose="03050502040202030202" pitchFamily="66" charset="0"/>
              </a:rPr>
              <a:t>Maths for All</a:t>
            </a:r>
          </a:p>
          <a:p>
            <a:endParaRPr lang="en-GB" dirty="0">
              <a:latin typeface="Kristen ITC" panose="03050502040202030202" pitchFamily="66" charset="0"/>
            </a:endParaRPr>
          </a:p>
          <a:p>
            <a:r>
              <a:rPr lang="en-GB" dirty="0" smtClean="0">
                <a:latin typeface="Kristen ITC" panose="03050502040202030202" pitchFamily="66" charset="0"/>
              </a:rPr>
              <a:t>Holy Cross Catholic Primary School</a:t>
            </a:r>
          </a:p>
          <a:p>
            <a:r>
              <a:rPr lang="en-GB" dirty="0" smtClean="0">
                <a:latin typeface="Kristen ITC" panose="03050502040202030202" pitchFamily="66" charset="0"/>
              </a:rPr>
              <a:t>Thursday 12</a:t>
            </a:r>
            <a:r>
              <a:rPr lang="en-GB" baseline="30000" dirty="0" smtClean="0">
                <a:latin typeface="Kristen ITC" panose="03050502040202030202" pitchFamily="66" charset="0"/>
              </a:rPr>
              <a:t>th</a:t>
            </a:r>
            <a:r>
              <a:rPr lang="en-GB" dirty="0" smtClean="0">
                <a:latin typeface="Kristen ITC" panose="03050502040202030202" pitchFamily="66" charset="0"/>
              </a:rPr>
              <a:t> February 2015:Reception/ KS1</a:t>
            </a:r>
          </a:p>
          <a:p>
            <a:r>
              <a:rPr lang="en-GB" dirty="0" smtClean="0">
                <a:latin typeface="Kristen ITC" panose="03050502040202030202" pitchFamily="66" charset="0"/>
              </a:rPr>
              <a:t>Friday13th February 2015:      KS2</a:t>
            </a:r>
            <a:endParaRPr lang="en-GB" dirty="0">
              <a:latin typeface="Kristen ITC" panose="03050502040202030202" pitchFamily="66" charset="0"/>
            </a:endParaRPr>
          </a:p>
        </p:txBody>
      </p:sp>
    </p:spTree>
    <p:extLst>
      <p:ext uri="{BB962C8B-B14F-4D97-AF65-F5344CB8AC3E}">
        <p14:creationId xmlns:p14="http://schemas.microsoft.com/office/powerpoint/2010/main" val="3353603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8" presetClass="emph" presetSubtype="0" autoRev="1" fill="hold" grpId="2" nodeType="withEffect">
                                  <p:stCondLst>
                                    <p:cond delay="0"/>
                                  </p:stCondLst>
                                  <p:childTnLst>
                                    <p:animRot by="1800000">
                                      <p:cBhvr>
                                        <p:cTn id="9" dur="1000" fill="hold"/>
                                        <p:tgtEl>
                                          <p:spTgt spid="3"/>
                                        </p:tgtEl>
                                        <p:attrNameLst>
                                          <p:attrName>r</p:attrName>
                                        </p:attrNameLst>
                                      </p:cBhvr>
                                    </p:animRot>
                                  </p:childTnLst>
                                </p:cTn>
                              </p:par>
                              <p:par>
                                <p:cTn id="10" presetID="0" presetClass="path" presetSubtype="0" accel="50000" decel="50000" fill="hold" grpId="0" nodeType="withEffect">
                                  <p:stCondLst>
                                    <p:cond delay="0"/>
                                  </p:stCondLst>
                                  <p:childTnLst>
                                    <p:animMotion origin="layout" path="M 0.83867 -0.19815 C 0.71497 -0.06875 0.59154 0.06111 0.50221 0.12315 C 0.41302 0.18542 0.36693 0.18426 0.30286 0.17315 C 0.2388 0.16227 0.16758 0.08889 0.11719 0.0581 C 0.06667 0.02708 0.0332 0.00764 6.25E-7 -0.01134 " pathEditMode="relative" rAng="0" ptsTypes="AAAAA">
                                      <p:cBhvr>
                                        <p:cTn id="11" dur="2000" fill="hold"/>
                                        <p:tgtEl>
                                          <p:spTgt spid="3"/>
                                        </p:tgtEl>
                                        <p:attrNameLst>
                                          <p:attrName>ppt_x</p:attrName>
                                          <p:attrName>ppt_y</p:attrName>
                                        </p:attrNameLst>
                                      </p:cBhvr>
                                      <p:rCtr x="-41940" y="18843"/>
                                    </p:animMotion>
                                  </p:childTnLst>
                                </p:cTn>
                              </p:par>
                              <p:par>
                                <p:cTn id="12" presetID="10" presetClass="entr" presetSubtype="0" fill="hold" grpId="1" nodeType="withEffect">
                                  <p:stCondLst>
                                    <p:cond delay="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900"/>
                                        <p:tgtEl>
                                          <p:spTgt spid="4"/>
                                        </p:tgtEl>
                                      </p:cBhvr>
                                    </p:animEffect>
                                  </p:childTnLst>
                                </p:cTn>
                              </p:par>
                              <p:par>
                                <p:cTn id="15" presetID="8" presetClass="emph" presetSubtype="0" autoRev="1" fill="hold" grpId="2" nodeType="withEffect">
                                  <p:stCondLst>
                                    <p:cond delay="500"/>
                                  </p:stCondLst>
                                  <p:childTnLst>
                                    <p:animRot by="1800000">
                                      <p:cBhvr>
                                        <p:cTn id="16" dur="900" fill="hold"/>
                                        <p:tgtEl>
                                          <p:spTgt spid="4"/>
                                        </p:tgtEl>
                                        <p:attrNameLst>
                                          <p:attrName>r</p:attrName>
                                        </p:attrNameLst>
                                      </p:cBhvr>
                                    </p:animRot>
                                  </p:childTnLst>
                                </p:cTn>
                              </p:par>
                              <p:par>
                                <p:cTn id="17" presetID="0" presetClass="path" presetSubtype="0" accel="50000" decel="50000" fill="hold" grpId="0" nodeType="withEffect">
                                  <p:stCondLst>
                                    <p:cond delay="500"/>
                                  </p:stCondLst>
                                  <p:childTnLst>
                                    <p:animMotion origin="layout" path="M 0.71549 -0.25324 C 0.64466 -0.19722 0.40976 0.04584 0.29049 0.0838 C 0.17122 0.12176 0.06054 -0.00347 3.54167E-6 -0.02662 " pathEditMode="relative" rAng="0" ptsTypes="AAA">
                                      <p:cBhvr>
                                        <p:cTn id="18" dur="1800" fill="hold"/>
                                        <p:tgtEl>
                                          <p:spTgt spid="4"/>
                                        </p:tgtEl>
                                        <p:attrNameLst>
                                          <p:attrName>ppt_x</p:attrName>
                                          <p:attrName>ppt_y</p:attrName>
                                        </p:attrNameLst>
                                      </p:cBhvr>
                                      <p:rCtr x="-35781" y="17199"/>
                                    </p:animMotion>
                                  </p:childTnLst>
                                </p:cTn>
                              </p:par>
                              <p:par>
                                <p:cTn id="19" presetID="10" presetClass="entr" presetSubtype="0" fill="hold" grpId="1" nodeType="withEffect">
                                  <p:stCondLst>
                                    <p:cond delay="9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700"/>
                                        <p:tgtEl>
                                          <p:spTgt spid="5"/>
                                        </p:tgtEl>
                                      </p:cBhvr>
                                    </p:animEffect>
                                  </p:childTnLst>
                                </p:cTn>
                              </p:par>
                              <p:par>
                                <p:cTn id="22" presetID="8" presetClass="emph" presetSubtype="0" autoRev="1" fill="hold" grpId="2" nodeType="withEffect">
                                  <p:stCondLst>
                                    <p:cond delay="900"/>
                                  </p:stCondLst>
                                  <p:childTnLst>
                                    <p:animRot by="1800000">
                                      <p:cBhvr>
                                        <p:cTn id="23" dur="750" fill="hold"/>
                                        <p:tgtEl>
                                          <p:spTgt spid="5"/>
                                        </p:tgtEl>
                                        <p:attrNameLst>
                                          <p:attrName>r</p:attrName>
                                        </p:attrNameLst>
                                      </p:cBhvr>
                                    </p:animRot>
                                  </p:childTnLst>
                                </p:cTn>
                              </p:par>
                              <p:par>
                                <p:cTn id="24" presetID="0" presetClass="path" presetSubtype="0" accel="50000" decel="50000" fill="hold" grpId="0" nodeType="withEffect">
                                  <p:stCondLst>
                                    <p:cond delay="900"/>
                                  </p:stCondLst>
                                  <p:childTnLst>
                                    <p:animMotion origin="layout" path="M 0.60352 -0.21875 C 0.54388 -0.16829 0.3457 0.05023 0.24518 0.08449 C 0.14453 0.11852 0.05104 0.00602 6.25E-7 -0.01482 " pathEditMode="relative" rAng="0" ptsTypes="AAA">
                                      <p:cBhvr>
                                        <p:cTn id="25" dur="1500" fill="hold"/>
                                        <p:tgtEl>
                                          <p:spTgt spid="5"/>
                                        </p:tgtEl>
                                        <p:attrNameLst>
                                          <p:attrName>ppt_x</p:attrName>
                                          <p:attrName>ppt_y</p:attrName>
                                        </p:attrNameLst>
                                      </p:cBhvr>
                                      <p:rCtr x="-30182" y="154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3" grpId="2"/>
      <p:bldP spid="4" grpId="0"/>
      <p:bldP spid="4" grpId="1"/>
      <p:bldP spid="4" grpId="2"/>
      <p:bldP spid="5" grpId="0"/>
      <p:bldP spid="5" grpId="1"/>
      <p:bldP spid="5" grpId="2"/>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82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1522" y="914400"/>
            <a:ext cx="8743950" cy="3352800"/>
          </a:xfrm>
          <a:prstGeom prst="rect">
            <a:avLst/>
          </a:prstGeom>
        </p:spPr>
      </p:pic>
      <p:pic>
        <p:nvPicPr>
          <p:cNvPr id="3" name="Picture 2"/>
          <p:cNvPicPr>
            <a:picLocks noChangeAspect="1"/>
          </p:cNvPicPr>
          <p:nvPr/>
        </p:nvPicPr>
        <p:blipFill>
          <a:blip r:embed="rId3"/>
          <a:stretch>
            <a:fillRect/>
          </a:stretch>
        </p:blipFill>
        <p:spPr>
          <a:xfrm>
            <a:off x="1198710" y="4593597"/>
            <a:ext cx="8029575" cy="1285875"/>
          </a:xfrm>
          <a:prstGeom prst="rect">
            <a:avLst/>
          </a:prstGeom>
        </p:spPr>
      </p:pic>
    </p:spTree>
    <p:extLst>
      <p:ext uri="{BB962C8B-B14F-4D97-AF65-F5344CB8AC3E}">
        <p14:creationId xmlns:p14="http://schemas.microsoft.com/office/powerpoint/2010/main" val="11573442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34459" y="641497"/>
            <a:ext cx="8039100" cy="2895600"/>
          </a:xfrm>
          <a:prstGeom prst="rect">
            <a:avLst/>
          </a:prstGeom>
        </p:spPr>
      </p:pic>
      <p:sp>
        <p:nvSpPr>
          <p:cNvPr id="2" name="TextBox 1"/>
          <p:cNvSpPr txBox="1"/>
          <p:nvPr/>
        </p:nvSpPr>
        <p:spPr>
          <a:xfrm>
            <a:off x="1212112" y="3774559"/>
            <a:ext cx="6985591" cy="1200329"/>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latin typeface="Comic Sans MS" panose="030F0702030302020204" pitchFamily="66" charset="0"/>
              </a:rPr>
              <a:t>Resources used: Abacus, </a:t>
            </a:r>
            <a:r>
              <a:rPr lang="en-GB" sz="2400" dirty="0" err="1" smtClean="0">
                <a:latin typeface="Comic Sans MS" panose="030F0702030302020204" pitchFamily="66" charset="0"/>
              </a:rPr>
              <a:t>Numicom</a:t>
            </a:r>
            <a:r>
              <a:rPr lang="en-GB" sz="2400" dirty="0" smtClean="0">
                <a:latin typeface="Comic Sans MS" panose="030F0702030302020204" pitchFamily="66" charset="0"/>
              </a:rPr>
              <a:t>, number lines, number square, counters, place value counters. </a:t>
            </a:r>
            <a:endParaRPr lang="en-GB" sz="2400" dirty="0">
              <a:latin typeface="Comic Sans MS" panose="030F0702030302020204" pitchFamily="66" charset="0"/>
            </a:endParaRPr>
          </a:p>
        </p:txBody>
      </p:sp>
    </p:spTree>
    <p:extLst>
      <p:ext uri="{BB962C8B-B14F-4D97-AF65-F5344CB8AC3E}">
        <p14:creationId xmlns:p14="http://schemas.microsoft.com/office/powerpoint/2010/main" val="28578406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66887" y="500062"/>
            <a:ext cx="9057057" cy="6127712"/>
          </a:xfrm>
          <a:prstGeom prst="rect">
            <a:avLst/>
          </a:prstGeom>
        </p:spPr>
      </p:pic>
    </p:spTree>
    <p:extLst>
      <p:ext uri="{BB962C8B-B14F-4D97-AF65-F5344CB8AC3E}">
        <p14:creationId xmlns:p14="http://schemas.microsoft.com/office/powerpoint/2010/main" val="21842697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3999" y="0"/>
            <a:ext cx="9144001" cy="6858000"/>
          </a:xfrm>
          <a:prstGeom prst="rect">
            <a:avLst/>
          </a:prstGeom>
        </p:spPr>
      </p:pic>
    </p:spTree>
    <p:extLst>
      <p:ext uri="{BB962C8B-B14F-4D97-AF65-F5344CB8AC3E}">
        <p14:creationId xmlns:p14="http://schemas.microsoft.com/office/powerpoint/2010/main" val="8240490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4856" y="595423"/>
            <a:ext cx="6666614" cy="6217087"/>
          </a:xfrm>
          <a:prstGeom prst="rect">
            <a:avLst/>
          </a:prstGeom>
        </p:spPr>
        <p:txBody>
          <a:bodyPr wrap="square">
            <a:spAutoFit/>
          </a:bodyPr>
          <a:lstStyle/>
          <a:p>
            <a:pPr>
              <a:spcAft>
                <a:spcPts val="0"/>
              </a:spcAft>
            </a:pPr>
            <a:r>
              <a:rPr lang="en-GB" b="1" u="sng" dirty="0">
                <a:latin typeface="Calibri" panose="020F0502020204030204" pitchFamily="34" charset="0"/>
                <a:cs typeface="Calibri" panose="020F0502020204030204" pitchFamily="34" charset="0"/>
              </a:rPr>
              <a:t>Year One</a:t>
            </a:r>
            <a:endParaRPr lang="en-GB" sz="1600" b="1" u="sng" dirty="0">
              <a:latin typeface="Arial" panose="020B0604020202020204" pitchFamily="34" charset="0"/>
            </a:endParaRPr>
          </a:p>
          <a:p>
            <a:pPr>
              <a:spcAft>
                <a:spcPts val="0"/>
              </a:spcAft>
            </a:pPr>
            <a:r>
              <a:rPr lang="en-GB" i="1" dirty="0">
                <a:latin typeface="Calibri" panose="020F0502020204030204" pitchFamily="34" charset="0"/>
                <a:ea typeface="Times New Roman" panose="02020603050405020304" pitchFamily="18" charset="0"/>
                <a:cs typeface="Calibri" panose="020F0502020204030204" pitchFamily="34" charset="0"/>
              </a:rPr>
              <a:t>By the end of Year One all children should be able to confidently:</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Count on and back in ones to and from 100 and from any single-digit or 2-digit number</a:t>
            </a:r>
            <a:r>
              <a:rPr lang="en-GB" sz="1400" dirty="0">
                <a:latin typeface="Calibri" panose="020F0502020204030204" pitchFamily="34"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Count on and back in tens from any 1-digit or 2-digit number, e.g. 23, 33, 43, 53... Continue to just over 100</a:t>
            </a:r>
            <a:r>
              <a:rPr lang="en-GB" sz="1400" dirty="0">
                <a:latin typeface="Calibri" panose="020F0502020204030204" pitchFamily="34" charset="0"/>
                <a:ea typeface="Times New Roman" panose="02020603050405020304" pitchFamily="18" charset="0"/>
                <a:cs typeface="Calibri" panose="020F0502020204030204" pitchFamily="34" charset="0"/>
              </a:rPr>
              <a:t>.</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Locate any number on a 1-100 grid or a beaded line 0-100.</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Know number bonds to 10, e.g. 5 + 5, 6 + 4, etc. Also know what is left if objects are taken from 10, e.g. 10 fingers, fold down 4, leaves 6 standing.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400" dirty="0">
                <a:latin typeface="Calibri" panose="020F0502020204030204" pitchFamily="34" charset="0"/>
                <a:ea typeface="Times New Roman" panose="02020603050405020304" pitchFamily="18" charset="0"/>
                <a:cs typeface="Calibri" panose="020F0502020204030204" pitchFamily="34" charset="0"/>
              </a:rPr>
              <a:t>Begin to be aware of unit patterns,  e.g.</a:t>
            </a:r>
            <a:endParaRPr lang="en-GB" sz="1400" dirty="0">
              <a:latin typeface="Times New Roman" panose="02020603050405020304" pitchFamily="18" charset="0"/>
              <a:ea typeface="Times New Roman" panose="02020603050405020304" pitchFamily="18" charset="0"/>
            </a:endParaRPr>
          </a:p>
          <a:p>
            <a:pPr marL="685800" indent="228600">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2 + 4 = 6			7 + 4 = 11          </a:t>
            </a:r>
            <a:endParaRPr lang="en-GB" sz="1400" dirty="0">
              <a:latin typeface="Times New Roman" panose="02020603050405020304" pitchFamily="18" charset="0"/>
              <a:ea typeface="Times New Roman" panose="02020603050405020304" pitchFamily="18" charset="0"/>
            </a:endParaRPr>
          </a:p>
          <a:p>
            <a:pPr marL="457200" indent="457200">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12 + 4 = 16 			17 + 4 = 21</a:t>
            </a:r>
            <a:endParaRPr lang="en-GB" sz="1400" dirty="0">
              <a:latin typeface="Times New Roman" panose="02020603050405020304" pitchFamily="18" charset="0"/>
              <a:ea typeface="Times New Roman" panose="02020603050405020304" pitchFamily="18" charset="0"/>
            </a:endParaRPr>
          </a:p>
          <a:p>
            <a:pPr marL="685800" indent="228600">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22 + 4 = 26 etc.		27 + 4 = 31 etc.</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Recognise the + and  –  and = signs, and use these to read and write simple additions and subtractions.</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Add small numbers by counting on and subtract small numbers by counting back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Recognise doubles to double 6 and find related halves (half even numbers ≤12).</a:t>
            </a:r>
          </a:p>
          <a:p>
            <a:pPr marL="342900" lvl="0" indent="-342900">
              <a:spcAft>
                <a:spcPts val="0"/>
              </a:spcAft>
              <a:buFont typeface="Wingdings" panose="05000000000000000000" pitchFamily="2" charset="2"/>
              <a:buChar char=""/>
              <a:tabLst>
                <a:tab pos="457200" algn="l"/>
              </a:tabLst>
            </a:pPr>
            <a:r>
              <a:rPr lang="en-GB" dirty="0"/>
              <a:t>Recognise the difference between 2-D and 3-D shapes; identify and describe common  2-D and 3-D shapes. </a:t>
            </a: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Recognise and compare objects according to height or length, weight or capacity, using appropriate mathematical language. E.g. the tree is taller than the bush, the bag is heavier than the shoes, the teapot holds more than the jug.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Tell the time to the half hour on analogue and digital clocks.</a:t>
            </a: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Sort items into lists or tables</a:t>
            </a:r>
            <a:r>
              <a:rPr lang="en-GB" dirty="0">
                <a:latin typeface="Calibri" panose="020F0502020204030204" pitchFamily="34" charset="0"/>
                <a:ea typeface="Times New Roman" panose="02020603050405020304" pitchFamily="18" charset="0"/>
                <a:cs typeface="Calibri" panose="020F0502020204030204" pitchFamily="34" charset="0"/>
              </a:rPr>
              <a:t>. </a:t>
            </a:r>
            <a:endParaRPr lang="en-GB"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05466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3999" y="0"/>
            <a:ext cx="9144001" cy="6858000"/>
          </a:xfrm>
          <a:prstGeom prst="rect">
            <a:avLst/>
          </a:prstGeom>
        </p:spPr>
      </p:pic>
    </p:spTree>
    <p:extLst>
      <p:ext uri="{BB962C8B-B14F-4D97-AF65-F5344CB8AC3E}">
        <p14:creationId xmlns:p14="http://schemas.microsoft.com/office/powerpoint/2010/main" val="7438536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3647" y="265815"/>
            <a:ext cx="7953154" cy="7848302"/>
          </a:xfrm>
          <a:prstGeom prst="rect">
            <a:avLst/>
          </a:prstGeom>
        </p:spPr>
        <p:txBody>
          <a:bodyPr wrap="square">
            <a:spAutoFit/>
          </a:bodyPr>
          <a:lstStyle/>
          <a:p>
            <a:pPr>
              <a:spcAft>
                <a:spcPts val="0"/>
              </a:spcAft>
            </a:pPr>
            <a:r>
              <a:rPr lang="en-GB" sz="1400" i="1" dirty="0">
                <a:latin typeface="Calibri" panose="020F0502020204030204" pitchFamily="34" charset="0"/>
                <a:ea typeface="Times New Roman" panose="02020603050405020304" pitchFamily="18" charset="0"/>
                <a:cs typeface="Calibri" panose="020F0502020204030204" pitchFamily="34" charset="0"/>
              </a:rPr>
              <a:t>By the end of year two children should be able to confidently:</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Locate any 2-digit number on a landmarked line and use this to compare numbers; record comparisons using crocodile signs, e.g. 56 &gt; 39.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Identify any number on the 1-100 number grid; understand that each number is a multiple of ten and some ones, e.g. 54 is 50 and 4 more</a:t>
            </a:r>
            <a:r>
              <a:rPr lang="en-GB" sz="1400" dirty="0">
                <a:latin typeface="Calibri" panose="020F0502020204030204" pitchFamily="34"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Know securely number pairs for all the numbers up to and including 12, e.g. pairs which make 8 (4+4, 5+3, 6+2, 7+1, 8+0) and bonds to 10 (1+9, 2+8, 3+7, 4+6, 5+5).</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smtClean="0">
                <a:latin typeface="Calibri" panose="020F0502020204030204" pitchFamily="34" charset="0"/>
                <a:ea typeface="Times New Roman" panose="02020603050405020304" pitchFamily="18" charset="0"/>
                <a:cs typeface="Calibri" panose="020F0502020204030204" pitchFamily="34" charset="0"/>
              </a:rPr>
              <a:t>.</a:t>
            </a:r>
            <a:r>
              <a:rPr lang="en-GB" sz="1400" dirty="0" smtClean="0"/>
              <a:t>Recognise </a:t>
            </a:r>
            <a:r>
              <a:rPr lang="en-GB" sz="1400" dirty="0"/>
              <a:t>that addition and subtraction are inverse operations and understand that 10 – 4 = 6 as well as 6 + 4 = </a:t>
            </a:r>
            <a:r>
              <a:rPr lang="en-GB" sz="1400" dirty="0" smtClean="0"/>
              <a:t>10</a:t>
            </a:r>
          </a:p>
          <a:p>
            <a:pPr marL="342900" lvl="0" indent="-342900">
              <a:spcAft>
                <a:spcPts val="0"/>
              </a:spcAft>
              <a:buFont typeface="Wingdings" panose="05000000000000000000" pitchFamily="2" charset="2"/>
              <a:buChar char=""/>
              <a:tabLst>
                <a:tab pos="457200" algn="l"/>
              </a:tabLst>
            </a:pPr>
            <a:r>
              <a:rPr lang="en-GB" dirty="0"/>
              <a:t>Count in steps of 2, 5, and 10 from 0.</a:t>
            </a:r>
          </a:p>
          <a:p>
            <a:pPr marL="342900" lvl="0" indent="-342900">
              <a:spcAft>
                <a:spcPts val="0"/>
              </a:spcAft>
              <a:buFont typeface="Wingdings" panose="05000000000000000000" pitchFamily="2" charset="2"/>
              <a:buChar char=""/>
              <a:tabLst>
                <a:tab pos="457200" algn="l"/>
              </a:tabLst>
            </a:pPr>
            <a:r>
              <a:rPr lang="en-GB" dirty="0"/>
              <a:t>Count in halves e.g. ½, 1, 1½, 2, 2½, 3…</a:t>
            </a: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Know different unit patterns when not crossing a ten, e.g. 4 + 3 = 7</a:t>
            </a:r>
            <a:endParaRPr lang="en-GB" sz="1400" dirty="0">
              <a:latin typeface="Times New Roman" panose="02020603050405020304" pitchFamily="18" charset="0"/>
              <a:ea typeface="Times New Roman" panose="02020603050405020304" pitchFamily="18" charset="0"/>
            </a:endParaRPr>
          </a:p>
          <a:p>
            <a:pPr marL="2514600" indent="228600" algn="ctr">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               14 + 3 = 17</a:t>
            </a:r>
            <a:endParaRPr lang="en-GB" sz="1400" dirty="0">
              <a:latin typeface="Times New Roman" panose="02020603050405020304" pitchFamily="18" charset="0"/>
              <a:ea typeface="Times New Roman" panose="02020603050405020304" pitchFamily="18" charset="0"/>
            </a:endParaRPr>
          </a:p>
          <a:p>
            <a:pPr marL="3200400" indent="457200" algn="ctr">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24 + 3 = 27, etc.</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Begin to recognise unit patterns when crossing a ten, e.g. 5 + 6 = 11</a:t>
            </a:r>
            <a:endParaRPr lang="en-GB" sz="1400" dirty="0">
              <a:latin typeface="Times New Roman" panose="02020603050405020304" pitchFamily="18" charset="0"/>
              <a:ea typeface="Times New Roman" panose="02020603050405020304" pitchFamily="18" charset="0"/>
            </a:endParaRPr>
          </a:p>
          <a:p>
            <a:pPr marL="4114800">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      15 + 6 = 21</a:t>
            </a:r>
            <a:endParaRPr lang="en-GB" sz="1400" dirty="0">
              <a:latin typeface="Times New Roman" panose="02020603050405020304" pitchFamily="18" charset="0"/>
              <a:ea typeface="Times New Roman" panose="02020603050405020304" pitchFamily="18" charset="0"/>
            </a:endParaRPr>
          </a:p>
          <a:p>
            <a:pPr marL="4114800">
              <a:spcAft>
                <a:spcPts val="0"/>
              </a:spcAft>
            </a:pPr>
            <a:r>
              <a:rPr lang="en-GB" sz="1400" dirty="0">
                <a:latin typeface="Calibri" panose="020F0502020204030204" pitchFamily="34" charset="0"/>
                <a:ea typeface="Times New Roman" panose="02020603050405020304" pitchFamily="18" charset="0"/>
                <a:cs typeface="Calibri" panose="020F0502020204030204" pitchFamily="34" charset="0"/>
              </a:rPr>
              <a:t>     25 + 6 = 31, etc.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Add two single digit numbers (8 + 7) by counting up; add two 2-digit numbers which total less than 100 by counting on in tens and ones, e.g. 54 + 37 as 54 + 30 + 7.</a:t>
            </a:r>
          </a:p>
          <a:p>
            <a:pPr marL="342900" lvl="0" indent="-342900">
              <a:spcAft>
                <a:spcPts val="0"/>
              </a:spcAft>
              <a:buFont typeface="Wingdings" panose="05000000000000000000" pitchFamily="2" charset="2"/>
              <a:buChar char=""/>
              <a:tabLst>
                <a:tab pos="457200" algn="l"/>
              </a:tabLst>
            </a:pPr>
            <a:r>
              <a:rPr lang="en-GB" dirty="0"/>
              <a:t>Count back in ones or tens to take away, e.g. 27 – 3 = or 54 – 20 =.</a:t>
            </a: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Begin to count up to find a difference between two numbers with a small gap (42 – 38).</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Know the 2X, 5X and 10X tables and begin to say how many 10s are in 40 or how many 5s are in 30; use X sign correctly and begin to use ÷ sign</a:t>
            </a:r>
            <a:r>
              <a:rPr lang="en-GB" sz="1400" dirty="0">
                <a:latin typeface="Calibri" panose="020F0502020204030204" pitchFamily="34"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dirty="0"/>
              <a:t>Understand the concept of one half, one quarter and three quarters as numbers (½, ¼, ¾) and as operators (½ of 6 is...?) in a practical context, e.g. on a fraction strip or with </a:t>
            </a:r>
            <a:r>
              <a:rPr lang="en-GB" dirty="0" err="1"/>
              <a:t>smarties</a:t>
            </a:r>
            <a:r>
              <a:rPr lang="en-GB" dirty="0"/>
              <a:t> on a cake</a:t>
            </a:r>
            <a:r>
              <a:rPr lang="en-GB" sz="1400" dirty="0">
                <a:latin typeface="Calibri" panose="020F0502020204030204" pitchFamily="34" charset="0"/>
                <a:ea typeface="Times New Roman" panose="02020603050405020304" pitchFamily="18" charset="0"/>
                <a:cs typeface="Calibri" panose="020F0502020204030204" pitchFamily="34" charset="0"/>
              </a:rPr>
              <a:t>.</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Compare and order objects according to their lengths, weights and capacities using suitable units.</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Identify and describe, with reference to relevant properties, 4 or more common 2-D and 3-D shapes. </a:t>
            </a:r>
            <a:endParaRPr lang="en-GB" sz="14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tabLst>
                <a:tab pos="457200" algn="l"/>
              </a:tabLst>
            </a:pPr>
            <a:r>
              <a:rPr lang="en-GB" sz="1400" dirty="0">
                <a:latin typeface="Calibri" panose="020F0502020204030204" pitchFamily="34" charset="0"/>
                <a:ea typeface="Times New Roman" panose="02020603050405020304" pitchFamily="18" charset="0"/>
                <a:cs typeface="Calibri" panose="020F0502020204030204" pitchFamily="34" charset="0"/>
              </a:rPr>
              <a:t>Tell the time on digital and analogue clocks to the nearest quarter of an hour.  </a:t>
            </a:r>
            <a:endParaRPr lang="en-GB" sz="1400" dirty="0">
              <a:latin typeface="Times New Roman" panose="02020603050405020304" pitchFamily="18" charset="0"/>
              <a:ea typeface="Times New Roman" panose="02020603050405020304" pitchFamily="18" charset="0"/>
            </a:endParaRPr>
          </a:p>
          <a:p>
            <a:pPr>
              <a:spcAft>
                <a:spcPts val="0"/>
              </a:spcAft>
            </a:pPr>
            <a:r>
              <a:rPr lang="en-GB" b="1" kern="0" dirty="0">
                <a:latin typeface="Calibri" panose="020F0502020204030204" pitchFamily="34" charset="0"/>
                <a:cs typeface="Calibri" panose="020F0502020204030204" pitchFamily="34" charset="0"/>
              </a:rPr>
              <a:t> </a:t>
            </a:r>
            <a:endParaRPr lang="en-GB" sz="1600" b="1" kern="0" dirty="0">
              <a:effectLst/>
              <a:latin typeface="Arial" panose="020B0604020202020204" pitchFamily="34" charset="0"/>
            </a:endParaRPr>
          </a:p>
        </p:txBody>
      </p:sp>
    </p:spTree>
    <p:extLst>
      <p:ext uri="{BB962C8B-B14F-4D97-AF65-F5344CB8AC3E}">
        <p14:creationId xmlns:p14="http://schemas.microsoft.com/office/powerpoint/2010/main" val="4316113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3999" y="0"/>
            <a:ext cx="9144001" cy="6858000"/>
          </a:xfrm>
          <a:prstGeom prst="rect">
            <a:avLst/>
          </a:prstGeom>
        </p:spPr>
      </p:pic>
    </p:spTree>
    <p:extLst>
      <p:ext uri="{BB962C8B-B14F-4D97-AF65-F5344CB8AC3E}">
        <p14:creationId xmlns:p14="http://schemas.microsoft.com/office/powerpoint/2010/main" val="6982446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0605" y="531628"/>
            <a:ext cx="9367283" cy="1477328"/>
          </a:xfrm>
          <a:prstGeom prst="rect">
            <a:avLst/>
          </a:prstGeom>
          <a:noFill/>
        </p:spPr>
        <p:txBody>
          <a:bodyPr wrap="square" rtlCol="0">
            <a:spAutoFit/>
          </a:bodyPr>
          <a:lstStyle/>
          <a:p>
            <a:r>
              <a:rPr lang="en-GB" dirty="0" smtClean="0"/>
              <a:t>Number Fun Songs</a:t>
            </a:r>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12693794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idx="4294967295"/>
          </p:nvPr>
        </p:nvSpPr>
        <p:spPr>
          <a:xfrm>
            <a:off x="10896600" y="-53975"/>
            <a:ext cx="1295400" cy="1089025"/>
          </a:xfrm>
        </p:spPr>
        <p:txBody>
          <a:bodyPr vert="horz" wrap="square" lIns="91440" tIns="45720" rIns="91440" bIns="45720" rtlCol="0" anchor="ctr">
            <a:spAutoFit/>
          </a:bodyPr>
          <a:lstStyle/>
          <a:p>
            <a:pPr lvl="0" hangingPunct="1"/>
            <a:r>
              <a:rPr lang="en-GB" sz="7200">
                <a:effectLst>
                  <a:outerShdw dist="17961" dir="2700000">
                    <a:scrgbClr r="0" g="0" b="0"/>
                  </a:outerShdw>
                </a:effectLst>
              </a:rPr>
              <a:t>48</a:t>
            </a:r>
          </a:p>
        </p:txBody>
      </p:sp>
      <p:grpSp>
        <p:nvGrpSpPr>
          <p:cNvPr id="3" name="Group 2"/>
          <p:cNvGrpSpPr/>
          <p:nvPr/>
        </p:nvGrpSpPr>
        <p:grpSpPr>
          <a:xfrm>
            <a:off x="8401080" y="0"/>
            <a:ext cx="2266920" cy="1700280"/>
            <a:chOff x="6877080" y="0"/>
            <a:chExt cx="2266920" cy="1700280"/>
          </a:xfrm>
        </p:grpSpPr>
        <p:pic>
          <p:nvPicPr>
            <p:cNvPr id="4" name="Picture 3"/>
            <p:cNvPicPr>
              <a:picLocks noChangeAspect="1"/>
            </p:cNvPicPr>
            <p:nvPr/>
          </p:nvPicPr>
          <p:blipFill>
            <a:blip r:embed="rId3">
              <a:lum bright="-50000"/>
              <a:alphaModFix/>
            </a:blip>
            <a:srcRect l="11875" r="53573" b="62823"/>
            <a:stretch>
              <a:fillRect/>
            </a:stretch>
          </p:blipFill>
          <p:spPr>
            <a:xfrm>
              <a:off x="6877080" y="0"/>
              <a:ext cx="2266920" cy="1700280"/>
            </a:xfrm>
            <a:prstGeom prst="rect">
              <a:avLst/>
            </a:prstGeom>
            <a:noFill/>
            <a:ln>
              <a:noFill/>
            </a:ln>
          </p:spPr>
        </p:pic>
        <p:sp>
          <p:nvSpPr>
            <p:cNvPr id="5" name="TextBox 4"/>
            <p:cNvSpPr txBox="1"/>
            <p:nvPr/>
          </p:nvSpPr>
          <p:spPr>
            <a:xfrm>
              <a:off x="6877080" y="0"/>
              <a:ext cx="2266920" cy="340735"/>
            </a:xfrm>
            <a:prstGeom prst="rect">
              <a:avLst/>
            </a:prstGeom>
            <a:noFill/>
            <a:ln>
              <a:noFill/>
            </a:ln>
          </p:spPr>
          <p:txBody>
            <a:bodyPr vert="horz" lIns="90000" tIns="46800" rIns="90000" bIns="46800" anchor="t" anchorCtr="0" compatLnSpc="1">
              <a:spAutoFit/>
            </a:bodyPr>
            <a:lstStyle/>
            <a:p>
              <a:pPr algn="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endParaRPr lang="en-GB" sz="1600" i="1" u="sng">
                <a:solidFill>
                  <a:srgbClr val="FFFFFF"/>
                </a:solidFill>
                <a:latin typeface="Tahoma" pitchFamily="34"/>
                <a:ea typeface="Microsoft YaHei" pitchFamily="2"/>
                <a:cs typeface="Mangal" pitchFamily="2"/>
              </a:endParaRPr>
            </a:p>
          </p:txBody>
        </p:sp>
      </p:grpSp>
      <p:grpSp>
        <p:nvGrpSpPr>
          <p:cNvPr id="6" name="Group 5"/>
          <p:cNvGrpSpPr/>
          <p:nvPr/>
        </p:nvGrpSpPr>
        <p:grpSpPr>
          <a:xfrm>
            <a:off x="4655999" y="1628639"/>
            <a:ext cx="2519640" cy="1889280"/>
            <a:chOff x="3131999" y="1628639"/>
            <a:chExt cx="2519640" cy="1889280"/>
          </a:xfrm>
        </p:grpSpPr>
        <p:pic>
          <p:nvPicPr>
            <p:cNvPr id="7" name="Picture 4"/>
            <p:cNvPicPr>
              <a:picLocks noChangeAspect="1"/>
            </p:cNvPicPr>
            <p:nvPr/>
          </p:nvPicPr>
          <p:blipFill>
            <a:blip r:embed="rId4">
              <a:lum bright="-50000"/>
              <a:alphaModFix/>
            </a:blip>
            <a:srcRect l="65881" t="23689" r="12735" b="50159"/>
            <a:stretch>
              <a:fillRect/>
            </a:stretch>
          </p:blipFill>
          <p:spPr>
            <a:xfrm>
              <a:off x="3131999" y="1628639"/>
              <a:ext cx="2519640" cy="1889280"/>
            </a:xfrm>
            <a:prstGeom prst="rect">
              <a:avLst/>
            </a:prstGeom>
            <a:noFill/>
            <a:ln>
              <a:noFill/>
            </a:ln>
          </p:spPr>
        </p:pic>
        <p:sp>
          <p:nvSpPr>
            <p:cNvPr id="8" name="TextBox 7"/>
            <p:cNvSpPr txBox="1"/>
            <p:nvPr/>
          </p:nvSpPr>
          <p:spPr>
            <a:xfrm>
              <a:off x="3131999" y="1628639"/>
              <a:ext cx="2519640" cy="340735"/>
            </a:xfrm>
            <a:prstGeom prst="rect">
              <a:avLst/>
            </a:prstGeom>
            <a:noFill/>
            <a:ln>
              <a:noFill/>
            </a:ln>
          </p:spPr>
          <p:txBody>
            <a:bodyPr vert="horz" lIns="90000" tIns="46800" rIns="90000" bIns="46800" anchor="t" anchorCtr="0" compatLnSpc="1">
              <a:spAutoFit/>
            </a:bodyPr>
            <a:lstStyle/>
            <a:p>
              <a:pPr algn="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endParaRPr lang="en-GB" sz="1600" i="1" u="sng">
                <a:solidFill>
                  <a:srgbClr val="FFFFFF"/>
                </a:solidFill>
                <a:latin typeface="Tahoma" pitchFamily="34"/>
                <a:ea typeface="Microsoft YaHei" pitchFamily="2"/>
                <a:cs typeface="Mangal" pitchFamily="2"/>
              </a:endParaRPr>
            </a:p>
          </p:txBody>
        </p:sp>
      </p:grpSp>
      <p:grpSp>
        <p:nvGrpSpPr>
          <p:cNvPr id="9" name="Group 8"/>
          <p:cNvGrpSpPr/>
          <p:nvPr/>
        </p:nvGrpSpPr>
        <p:grpSpPr>
          <a:xfrm>
            <a:off x="1524000" y="5229361"/>
            <a:ext cx="1908000" cy="1628639"/>
            <a:chOff x="0" y="5229360"/>
            <a:chExt cx="1908000" cy="1628639"/>
          </a:xfrm>
        </p:grpSpPr>
        <p:pic>
          <p:nvPicPr>
            <p:cNvPr id="10" name="Picture 5"/>
            <p:cNvPicPr>
              <a:picLocks noChangeAspect="1"/>
            </p:cNvPicPr>
            <p:nvPr/>
          </p:nvPicPr>
          <p:blipFill>
            <a:blip r:embed="rId5">
              <a:lum bright="-50000"/>
              <a:alphaModFix/>
            </a:blip>
            <a:srcRect t="22626" r="20609" b="11601"/>
            <a:stretch>
              <a:fillRect/>
            </a:stretch>
          </p:blipFill>
          <p:spPr>
            <a:xfrm>
              <a:off x="0" y="5229360"/>
              <a:ext cx="1908000" cy="1628639"/>
            </a:xfrm>
            <a:prstGeom prst="rect">
              <a:avLst/>
            </a:prstGeom>
            <a:noFill/>
            <a:ln>
              <a:noFill/>
            </a:ln>
          </p:spPr>
        </p:pic>
        <p:sp>
          <p:nvSpPr>
            <p:cNvPr id="11" name="TextBox 10"/>
            <p:cNvSpPr txBox="1"/>
            <p:nvPr/>
          </p:nvSpPr>
          <p:spPr>
            <a:xfrm>
              <a:off x="0" y="5229360"/>
              <a:ext cx="1908000" cy="340735"/>
            </a:xfrm>
            <a:prstGeom prst="rect">
              <a:avLst/>
            </a:prstGeom>
            <a:noFill/>
            <a:ln>
              <a:noFill/>
            </a:ln>
          </p:spPr>
          <p:txBody>
            <a:bodyPr vert="horz" lIns="90000" tIns="46800" rIns="90000" bIns="46800" anchor="t" anchorCtr="0" compatLnSpc="1">
              <a:spAutoFit/>
            </a:bodyPr>
            <a:lstStyle/>
            <a:p>
              <a:pPr algn="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endParaRPr lang="en-GB" sz="1600" i="1" u="sng">
                <a:solidFill>
                  <a:srgbClr val="FFFFFF"/>
                </a:solidFill>
                <a:latin typeface="Tahoma" pitchFamily="34"/>
                <a:ea typeface="Microsoft YaHei" pitchFamily="2"/>
                <a:cs typeface="Mangal" pitchFamily="2"/>
              </a:endParaRPr>
            </a:p>
          </p:txBody>
        </p:sp>
      </p:grpSp>
      <p:sp>
        <p:nvSpPr>
          <p:cNvPr id="12" name="Text Box 6"/>
          <p:cNvSpPr/>
          <p:nvPr/>
        </p:nvSpPr>
        <p:spPr>
          <a:xfrm>
            <a:off x="3792360" y="260280"/>
            <a:ext cx="1800360" cy="4291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6800" rIns="90000" bIns="46800" anchor="t" anchorCtr="0" compatLnSpc="1">
            <a:spAutoFit/>
          </a:bodyPr>
          <a:lstStyle/>
          <a:p>
            <a:pPr>
              <a:spcBef>
                <a:spcPts val="1375"/>
              </a:spcBef>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sz="2200" b="1">
                <a:solidFill>
                  <a:srgbClr val="FFFFFF"/>
                </a:solidFill>
                <a:latin typeface="Tahoma" pitchFamily="34"/>
                <a:ea typeface="Microsoft YaHei" pitchFamily="2"/>
                <a:cs typeface="Mangal" pitchFamily="2"/>
              </a:rPr>
              <a:t>Forty eight</a:t>
            </a:r>
          </a:p>
        </p:txBody>
      </p:sp>
      <p:sp>
        <p:nvSpPr>
          <p:cNvPr id="13" name="Text Box 7"/>
          <p:cNvSpPr/>
          <p:nvPr/>
        </p:nvSpPr>
        <p:spPr>
          <a:xfrm>
            <a:off x="3792360" y="836640"/>
            <a:ext cx="2448000" cy="8254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6800" rIns="90000" bIns="46800" anchor="t" anchorCtr="0" compatLnSpc="1">
            <a:spAutoFit/>
          </a:bodyPr>
          <a:lstStyle/>
          <a:p>
            <a:pPr>
              <a:spcBef>
                <a:spcPts val="1500"/>
              </a:spcBef>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sz="2400" b="1">
                <a:solidFill>
                  <a:srgbClr val="FFFFFF"/>
                </a:solidFill>
                <a:latin typeface="Tahoma" pitchFamily="34"/>
                <a:ea typeface="Microsoft YaHei" pitchFamily="2"/>
                <a:cs typeface="Mangal" pitchFamily="2"/>
              </a:rPr>
              <a:t>Four tens and eight units</a:t>
            </a:r>
          </a:p>
        </p:txBody>
      </p:sp>
      <p:sp>
        <p:nvSpPr>
          <p:cNvPr id="14" name="Text Box 8"/>
          <p:cNvSpPr/>
          <p:nvPr/>
        </p:nvSpPr>
        <p:spPr>
          <a:xfrm>
            <a:off x="6888000" y="1"/>
            <a:ext cx="1513080" cy="10159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6800" rIns="90000" bIns="46800" anchor="t" anchorCtr="0" compatLnSpc="1">
            <a:spAutoFit/>
          </a:bodyPr>
          <a:lstStyle/>
          <a:p>
            <a:pPr>
              <a:spcBef>
                <a:spcPts val="1500"/>
              </a:spcBef>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sz="2400" b="1">
                <a:solidFill>
                  <a:srgbClr val="FFFFFF"/>
                </a:solidFill>
                <a:latin typeface="Tahoma" pitchFamily="34"/>
                <a:ea typeface="Microsoft YaHei" pitchFamily="2"/>
                <a:cs typeface="Mangal" pitchFamily="2"/>
              </a:rPr>
              <a:t>40 +   8</a:t>
            </a:r>
          </a:p>
          <a:p>
            <a:pPr>
              <a:spcBef>
                <a:spcPts val="1500"/>
              </a:spcBef>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sz="2400" b="1">
                <a:solidFill>
                  <a:srgbClr val="00FFFF"/>
                </a:solidFill>
                <a:latin typeface="Tahoma" pitchFamily="34"/>
                <a:ea typeface="Microsoft YaHei" pitchFamily="2"/>
                <a:cs typeface="Mangal" pitchFamily="2"/>
              </a:rPr>
              <a:t>30 + 18</a:t>
            </a:r>
          </a:p>
        </p:txBody>
      </p:sp>
      <p:grpSp>
        <p:nvGrpSpPr>
          <p:cNvPr id="15" name="Group 14"/>
          <p:cNvGrpSpPr/>
          <p:nvPr/>
        </p:nvGrpSpPr>
        <p:grpSpPr>
          <a:xfrm>
            <a:off x="2135280" y="3573361"/>
            <a:ext cx="7056360" cy="870119"/>
            <a:chOff x="611280" y="3573360"/>
            <a:chExt cx="7056360" cy="870119"/>
          </a:xfrm>
        </p:grpSpPr>
        <p:pic>
          <p:nvPicPr>
            <p:cNvPr id="16" name="Picture 9"/>
            <p:cNvPicPr>
              <a:picLocks noChangeAspect="1"/>
            </p:cNvPicPr>
            <p:nvPr/>
          </p:nvPicPr>
          <p:blipFill>
            <a:blip r:embed="rId6">
              <a:lum bright="-50000"/>
              <a:alphaModFix/>
            </a:blip>
            <a:srcRect t="39700" r="2968" b="44341"/>
            <a:stretch>
              <a:fillRect/>
            </a:stretch>
          </p:blipFill>
          <p:spPr>
            <a:xfrm>
              <a:off x="611280" y="3573360"/>
              <a:ext cx="7056360" cy="870119"/>
            </a:xfrm>
            <a:prstGeom prst="rect">
              <a:avLst/>
            </a:prstGeom>
            <a:noFill/>
            <a:ln>
              <a:noFill/>
            </a:ln>
          </p:spPr>
        </p:pic>
        <p:sp>
          <p:nvSpPr>
            <p:cNvPr id="17" name="TextBox 16"/>
            <p:cNvSpPr txBox="1"/>
            <p:nvPr/>
          </p:nvSpPr>
          <p:spPr>
            <a:xfrm>
              <a:off x="611280" y="3573360"/>
              <a:ext cx="7056360" cy="340735"/>
            </a:xfrm>
            <a:prstGeom prst="rect">
              <a:avLst/>
            </a:prstGeom>
            <a:noFill/>
            <a:ln>
              <a:noFill/>
            </a:ln>
          </p:spPr>
          <p:txBody>
            <a:bodyPr vert="horz" lIns="90000" tIns="46800" rIns="90000" bIns="46800" anchor="t" anchorCtr="0" compatLnSpc="1">
              <a:spAutoFit/>
            </a:bodyPr>
            <a:lstStyle/>
            <a:p>
              <a:pPr algn="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endParaRPr lang="en-GB" sz="1600" i="1" u="sng">
                <a:solidFill>
                  <a:srgbClr val="FFFFFF"/>
                </a:solidFill>
                <a:latin typeface="Tahoma" pitchFamily="34"/>
                <a:ea typeface="Microsoft YaHei" pitchFamily="2"/>
                <a:cs typeface="Mangal" pitchFamily="2"/>
              </a:endParaRPr>
            </a:p>
          </p:txBody>
        </p:sp>
      </p:grpSp>
      <p:pic>
        <p:nvPicPr>
          <p:cNvPr id="18" name="Picture 10"/>
          <p:cNvPicPr>
            <a:picLocks noChangeAspect="1"/>
          </p:cNvPicPr>
          <p:nvPr/>
        </p:nvPicPr>
        <p:blipFill>
          <a:blip r:embed="rId7">
            <a:lum bright="-50000"/>
            <a:alphaModFix/>
          </a:blip>
          <a:srcRect l="5161" t="22636" r="12159" b="59638"/>
          <a:stretch>
            <a:fillRect/>
          </a:stretch>
        </p:blipFill>
        <p:spPr>
          <a:xfrm>
            <a:off x="3503640" y="5229360"/>
            <a:ext cx="4896000" cy="787320"/>
          </a:xfrm>
          <a:prstGeom prst="rect">
            <a:avLst/>
          </a:prstGeom>
          <a:noFill/>
          <a:ln>
            <a:noFill/>
          </a:ln>
        </p:spPr>
      </p:pic>
      <p:pic>
        <p:nvPicPr>
          <p:cNvPr id="19" name="Picture 11"/>
          <p:cNvPicPr>
            <a:picLocks noChangeAspect="1"/>
          </p:cNvPicPr>
          <p:nvPr/>
        </p:nvPicPr>
        <p:blipFill>
          <a:blip r:embed="rId8">
            <a:lum bright="-50000"/>
            <a:alphaModFix/>
          </a:blip>
          <a:srcRect l="4965" t="25392" r="38933" b="27366"/>
          <a:stretch>
            <a:fillRect/>
          </a:stretch>
        </p:blipFill>
        <p:spPr>
          <a:xfrm>
            <a:off x="8544000" y="5243400"/>
            <a:ext cx="2124000" cy="1614600"/>
          </a:xfrm>
          <a:prstGeom prst="rect">
            <a:avLst/>
          </a:prstGeom>
          <a:noFill/>
          <a:ln>
            <a:noFill/>
          </a:ln>
        </p:spPr>
      </p:pic>
      <p:pic>
        <p:nvPicPr>
          <p:cNvPr id="20" name="Picture 12"/>
          <p:cNvPicPr>
            <a:picLocks noChangeAspect="1"/>
          </p:cNvPicPr>
          <p:nvPr/>
        </p:nvPicPr>
        <p:blipFill>
          <a:blip r:embed="rId9">
            <a:lum bright="-50000"/>
            <a:alphaModFix/>
          </a:blip>
          <a:srcRect l="35973" t="34246" r="30063" b="33267"/>
          <a:stretch>
            <a:fillRect/>
          </a:stretch>
        </p:blipFill>
        <p:spPr>
          <a:xfrm>
            <a:off x="1524000" y="0"/>
            <a:ext cx="2232000" cy="1601640"/>
          </a:xfrm>
          <a:prstGeom prst="rect">
            <a:avLst/>
          </a:prstGeom>
          <a:noFill/>
          <a:ln>
            <a:noFill/>
          </a:ln>
        </p:spPr>
      </p:pic>
      <p:pic>
        <p:nvPicPr>
          <p:cNvPr id="21" name="Picture 13"/>
          <p:cNvPicPr>
            <a:picLocks noChangeAspect="1"/>
          </p:cNvPicPr>
          <p:nvPr/>
        </p:nvPicPr>
        <p:blipFill>
          <a:blip r:embed="rId10">
            <a:lum bright="-50000"/>
            <a:alphaModFix/>
          </a:blip>
          <a:srcRect t="42121" b="47048"/>
          <a:stretch>
            <a:fillRect/>
          </a:stretch>
        </p:blipFill>
        <p:spPr>
          <a:xfrm>
            <a:off x="2566919" y="4581360"/>
            <a:ext cx="6551640" cy="532080"/>
          </a:xfrm>
          <a:prstGeom prst="rect">
            <a:avLst/>
          </a:prstGeom>
          <a:noFill/>
          <a:ln>
            <a:noFill/>
          </a:ln>
        </p:spPr>
      </p:pic>
      <p:sp>
        <p:nvSpPr>
          <p:cNvPr id="22" name="Oval 14"/>
          <p:cNvSpPr/>
          <p:nvPr/>
        </p:nvSpPr>
        <p:spPr>
          <a:xfrm>
            <a:off x="1919280" y="2421000"/>
            <a:ext cx="433440" cy="431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C0C0C0"/>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10</a:t>
            </a:r>
          </a:p>
        </p:txBody>
      </p:sp>
      <p:sp>
        <p:nvSpPr>
          <p:cNvPr id="23" name="Oval 15"/>
          <p:cNvSpPr/>
          <p:nvPr/>
        </p:nvSpPr>
        <p:spPr>
          <a:xfrm>
            <a:off x="2422559" y="2421000"/>
            <a:ext cx="433440" cy="431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C0C0C0"/>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10</a:t>
            </a:r>
          </a:p>
        </p:txBody>
      </p:sp>
      <p:sp>
        <p:nvSpPr>
          <p:cNvPr id="24" name="Oval 16"/>
          <p:cNvSpPr/>
          <p:nvPr/>
        </p:nvSpPr>
        <p:spPr>
          <a:xfrm>
            <a:off x="2927280" y="2421000"/>
            <a:ext cx="433440" cy="431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C0C0C0"/>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10</a:t>
            </a:r>
          </a:p>
        </p:txBody>
      </p:sp>
      <p:sp>
        <p:nvSpPr>
          <p:cNvPr id="25" name="Oval 17"/>
          <p:cNvSpPr/>
          <p:nvPr/>
        </p:nvSpPr>
        <p:spPr>
          <a:xfrm>
            <a:off x="3430560" y="2421000"/>
            <a:ext cx="433440" cy="431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C0C0C0"/>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10</a:t>
            </a:r>
          </a:p>
        </p:txBody>
      </p:sp>
      <p:sp>
        <p:nvSpPr>
          <p:cNvPr id="26" name="Oval 18"/>
          <p:cNvSpPr/>
          <p:nvPr/>
        </p:nvSpPr>
        <p:spPr>
          <a:xfrm>
            <a:off x="2279640" y="2852640"/>
            <a:ext cx="360359" cy="35892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C0C0C0"/>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5</a:t>
            </a:r>
          </a:p>
        </p:txBody>
      </p:sp>
      <p:sp>
        <p:nvSpPr>
          <p:cNvPr id="27" name="Oval 19"/>
          <p:cNvSpPr/>
          <p:nvPr/>
        </p:nvSpPr>
        <p:spPr>
          <a:xfrm>
            <a:off x="2782920" y="2924279"/>
            <a:ext cx="288720" cy="215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2AA68"/>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a:t>
            </a:r>
          </a:p>
        </p:txBody>
      </p:sp>
      <p:sp>
        <p:nvSpPr>
          <p:cNvPr id="28" name="Oval 20"/>
          <p:cNvSpPr/>
          <p:nvPr/>
        </p:nvSpPr>
        <p:spPr>
          <a:xfrm>
            <a:off x="3503640" y="2924279"/>
            <a:ext cx="288720" cy="215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2AA68"/>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a:t>
            </a:r>
          </a:p>
        </p:txBody>
      </p:sp>
      <p:sp>
        <p:nvSpPr>
          <p:cNvPr id="29" name="Oval 21"/>
          <p:cNvSpPr/>
          <p:nvPr/>
        </p:nvSpPr>
        <p:spPr>
          <a:xfrm>
            <a:off x="3143280" y="2924279"/>
            <a:ext cx="288720" cy="2156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2AA68"/>
          </a:solidFill>
          <a:ln w="9360">
            <a:solidFill>
              <a:srgbClr val="FFFFFF"/>
            </a:solidFill>
            <a:prstDash val="solid"/>
            <a:miter/>
          </a:ln>
        </p:spPr>
        <p:txBody>
          <a:bodyPr vert="horz" wrap="none" lIns="90000" tIns="46800" rIns="90000" bIns="46800" anchor="ctr" anchorCtr="0" compatLnSpc="1">
            <a:noAutofit/>
          </a:bodyPr>
          <a:lstStyle/>
          <a:p>
            <a:pPr algn="ct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r>
              <a:rPr lang="en-GB" b="1">
                <a:solidFill>
                  <a:srgbClr val="FFFFFF"/>
                </a:solidFill>
                <a:latin typeface="Tahoma" pitchFamily="34"/>
                <a:ea typeface="Microsoft YaHei" pitchFamily="2"/>
                <a:cs typeface="Mangal" pitchFamily="2"/>
              </a:rPr>
              <a:t>1</a:t>
            </a:r>
          </a:p>
        </p:txBody>
      </p:sp>
      <p:pic>
        <p:nvPicPr>
          <p:cNvPr id="30" name="Picture 22"/>
          <p:cNvPicPr>
            <a:picLocks noChangeAspect="1"/>
          </p:cNvPicPr>
          <p:nvPr/>
        </p:nvPicPr>
        <p:blipFill>
          <a:blip r:embed="rId11">
            <a:lum bright="-50000"/>
            <a:alphaModFix/>
          </a:blip>
          <a:srcRect l="40395" t="27366" r="40399" b="42121"/>
          <a:stretch>
            <a:fillRect/>
          </a:stretch>
        </p:blipFill>
        <p:spPr>
          <a:xfrm>
            <a:off x="8112001" y="1844639"/>
            <a:ext cx="1389239" cy="1655640"/>
          </a:xfrm>
          <a:prstGeom prst="rect">
            <a:avLst/>
          </a:prstGeom>
          <a:noFill/>
          <a:ln>
            <a:noFill/>
          </a:ln>
        </p:spPr>
      </p:pic>
      <p:sp>
        <p:nvSpPr>
          <p:cNvPr id="31" name="AutoShape 25">
            <a:hlinkClick r:id="rId12" action="ppaction://hlinksldjump"/>
          </p:cNvPr>
          <p:cNvSpPr/>
          <p:nvPr/>
        </p:nvSpPr>
        <p:spPr>
          <a:xfrm>
            <a:off x="5735640" y="6093000"/>
            <a:ext cx="503280" cy="504719"/>
          </a:xfrm>
          <a:custGeom>
            <a:avLst>
              <a:gd name="f0" fmla="val 1400"/>
            </a:avLst>
            <a:gdLst>
              <a:gd name="f1" fmla="val w"/>
              <a:gd name="f2" fmla="val h"/>
              <a:gd name="f3" fmla="val ss"/>
              <a:gd name="f4" fmla="val 0"/>
              <a:gd name="f5" fmla="+- 0 0 8050"/>
              <a:gd name="f6" fmla="val 5400"/>
              <a:gd name="f7" fmla="val -2147483647"/>
              <a:gd name="f8" fmla="val 2147483647"/>
              <a:gd name="f9" fmla="abs f1"/>
              <a:gd name="f10" fmla="abs f2"/>
              <a:gd name="f11" fmla="abs f3"/>
              <a:gd name="f12" fmla="pin 0 f0 5400"/>
              <a:gd name="f13" fmla="?: f9 f1 1"/>
              <a:gd name="f14" fmla="?: f10 f2 1"/>
              <a:gd name="f15" fmla="?: f11 f3 1"/>
              <a:gd name="f16" fmla="+- f4 f12 0"/>
              <a:gd name="f17" fmla="+- 10800 0 f12"/>
              <a:gd name="f18" fmla="*/ f13 1 21600"/>
              <a:gd name="f19" fmla="*/ f14 1 21600"/>
              <a:gd name="f20" fmla="*/ 21600 f13 1"/>
              <a:gd name="f21" fmla="*/ 21600 f14 1"/>
              <a:gd name="f22" fmla="*/ f17 1 10800"/>
              <a:gd name="f23" fmla="min f19 f18"/>
              <a:gd name="f24" fmla="*/ f20 1 f15"/>
              <a:gd name="f25" fmla="*/ f21 1 f15"/>
              <a:gd name="f26" fmla="*/ f5 f22 1"/>
              <a:gd name="f27" fmla="*/ 8050 f22 1"/>
              <a:gd name="f28" fmla="+- f24 0 f12"/>
              <a:gd name="f29" fmla="+- f25 0 f12"/>
              <a:gd name="f30" fmla="*/ f24 1 2"/>
              <a:gd name="f31" fmla="*/ f25 1 2"/>
              <a:gd name="f32" fmla="*/ f12 f23 1"/>
              <a:gd name="f33" fmla="*/ f4 f23 1"/>
              <a:gd name="f34" fmla="*/ f16 f23 1"/>
              <a:gd name="f35" fmla="*/ f24 f23 1"/>
              <a:gd name="f36" fmla="*/ f25 f23 1"/>
              <a:gd name="f37" fmla="+- f26 f30 0"/>
              <a:gd name="f38" fmla="+- f26 f31 0"/>
              <a:gd name="f39" fmla="+- f27 f30 0"/>
              <a:gd name="f40" fmla="+- f27 f31 0"/>
              <a:gd name="f41" fmla="*/ f28 f23 1"/>
              <a:gd name="f42" fmla="*/ f29 f23 1"/>
              <a:gd name="f43" fmla="*/ f31 f23 1"/>
              <a:gd name="f44" fmla="*/ f37 f23 1"/>
              <a:gd name="f45" fmla="*/ f38 f23 1"/>
              <a:gd name="f46" fmla="*/ f39 f23 1"/>
              <a:gd name="f47" fmla="*/ f40 f23 1"/>
            </a:gdLst>
            <a:ahLst>
              <a:ahXY gdRefX="f0" minX="f4" maxX="f6">
                <a:pos x="f32" y="f33"/>
              </a:ahXY>
            </a:ahLst>
            <a:cxnLst>
              <a:cxn ang="3cd4">
                <a:pos x="hc" y="t"/>
              </a:cxn>
              <a:cxn ang="0">
                <a:pos x="r" y="vc"/>
              </a:cxn>
              <a:cxn ang="cd4">
                <a:pos x="hc" y="b"/>
              </a:cxn>
              <a:cxn ang="cd2">
                <a:pos x="l" y="vc"/>
              </a:cxn>
            </a:cxnLst>
            <a:rect l="f34" t="f34" r="f41" b="f42"/>
            <a:pathLst>
              <a:path>
                <a:moveTo>
                  <a:pt x="f33" y="f33"/>
                </a:moveTo>
                <a:lnTo>
                  <a:pt x="f35" y="f33"/>
                </a:lnTo>
                <a:lnTo>
                  <a:pt x="f35" y="f36"/>
                </a:lnTo>
                <a:lnTo>
                  <a:pt x="f33" y="f36"/>
                </a:lnTo>
                <a:close/>
              </a:path>
              <a:path>
                <a:moveTo>
                  <a:pt x="f33" y="f33"/>
                </a:moveTo>
                <a:lnTo>
                  <a:pt x="f35" y="f33"/>
                </a:lnTo>
                <a:lnTo>
                  <a:pt x="f41" y="f34"/>
                </a:lnTo>
                <a:lnTo>
                  <a:pt x="f34" y="f34"/>
                </a:lnTo>
                <a:close/>
              </a:path>
              <a:path>
                <a:moveTo>
                  <a:pt x="f35" y="f33"/>
                </a:moveTo>
                <a:lnTo>
                  <a:pt x="f35" y="f36"/>
                </a:lnTo>
                <a:lnTo>
                  <a:pt x="f41" y="f42"/>
                </a:lnTo>
                <a:lnTo>
                  <a:pt x="f41" y="f34"/>
                </a:lnTo>
                <a:close/>
              </a:path>
              <a:path>
                <a:moveTo>
                  <a:pt x="f35" y="f36"/>
                </a:moveTo>
                <a:lnTo>
                  <a:pt x="f33" y="f36"/>
                </a:lnTo>
                <a:lnTo>
                  <a:pt x="f34" y="f42"/>
                </a:lnTo>
                <a:lnTo>
                  <a:pt x="f41" y="f42"/>
                </a:lnTo>
                <a:close/>
              </a:path>
              <a:path>
                <a:moveTo>
                  <a:pt x="f33" y="f36"/>
                </a:moveTo>
                <a:lnTo>
                  <a:pt x="f33" y="f33"/>
                </a:lnTo>
                <a:lnTo>
                  <a:pt x="f34" y="f34"/>
                </a:lnTo>
                <a:lnTo>
                  <a:pt x="f34" y="f42"/>
                </a:lnTo>
                <a:close/>
              </a:path>
              <a:path>
                <a:moveTo>
                  <a:pt x="f44" y="f45"/>
                </a:moveTo>
                <a:lnTo>
                  <a:pt x="f46" y="f43"/>
                </a:lnTo>
                <a:lnTo>
                  <a:pt x="f44" y="f47"/>
                </a:lnTo>
                <a:close/>
              </a:path>
            </a:pathLst>
          </a:custGeom>
          <a:solidFill>
            <a:srgbClr val="FF3300"/>
          </a:solidFill>
          <a:ln>
            <a:noFill/>
            <a:prstDash val="solid"/>
          </a:ln>
        </p:spPr>
        <p:txBody>
          <a:bodyPr vert="horz" wrap="none" lIns="90000" tIns="46800" rIns="90000" bIns="46800" anchor="ctr" anchorCtr="0" compatLnSpc="1">
            <a:noAutofit/>
          </a:bodyPr>
          <a:lstStyle/>
          <a:p>
            <a:pPr algn="r">
              <a:tabLst>
                <a:tab pos="0" algn="l"/>
                <a:tab pos="914400" algn="l"/>
                <a:tab pos="1828800" algn="l"/>
                <a:tab pos="2743199" algn="l"/>
                <a:tab pos="3657600" algn="l"/>
                <a:tab pos="4572000" algn="l"/>
                <a:tab pos="5486399" algn="l"/>
                <a:tab pos="6400799" algn="l"/>
                <a:tab pos="7315200" algn="l"/>
                <a:tab pos="8229600" algn="l"/>
                <a:tab pos="9144000" algn="l"/>
                <a:tab pos="10058400" algn="l"/>
              </a:tabLst>
            </a:pPr>
            <a:endParaRPr lang="en-GB" sz="1600" i="1" u="sng">
              <a:solidFill>
                <a:srgbClr val="FFFFFF"/>
              </a:solidFill>
              <a:latin typeface="Tahoma" pitchFamily="34"/>
              <a:ea typeface="Microsoft YaHei" pitchFamily="2"/>
              <a:cs typeface="Mangal" pitchFamily="2"/>
            </a:endParaRPr>
          </a:p>
        </p:txBody>
      </p:sp>
    </p:spTree>
    <p:extLst>
      <p:ext uri="{BB962C8B-B14F-4D97-AF65-F5344CB8AC3E}">
        <p14:creationId xmlns:p14="http://schemas.microsoft.com/office/powerpoint/2010/main" val="3815738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Class="entr"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Class="entr"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i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Class="entr"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ox(i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Class="entr"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decel="500" fill="hold">
                                          <p:stCondLst>
                                            <p:cond delay="0"/>
                                          </p:stCondLst>
                                        </p:cTn>
                                        <p:tgtEl>
                                          <p:spTgt spid="3"/>
                                        </p:tgtEl>
                                        <p:attrNameLst>
                                          <p:attrName>r</p:attrName>
                                        </p:attrNameLst>
                                      </p:cBhvr>
                                      <p:tavLst>
                                        <p:tav tm="0">
                                          <p:val>
                                            <p:strVal val="-90"/>
                                          </p:val>
                                        </p:tav>
                                        <p:tav tm="100000">
                                          <p:val>
                                            <p:strVal val="0"/>
                                          </p:val>
                                        </p:tav>
                                      </p:tavLst>
                                    </p:anim>
                                    <p:anim calcmode="lin" valueType="num">
                                      <p:cBhvr>
                                        <p:cTn id="23" dur="500" decel="5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24" dur="500" accel="5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25" dur="1000" fill="hold"/>
                                        <p:tgtEl>
                                          <p:spTgt spid="3"/>
                                        </p:tgtEl>
                                        <p:attrNameLst>
                                          <p:attrName>ppt_h</p:attrName>
                                        </p:attrNameLst>
                                      </p:cBhvr>
                                      <p:tavLst>
                                        <p:tav tm="0">
                                          <p:val>
                                            <p:strVal val="#ppt_h"/>
                                          </p:val>
                                        </p:tav>
                                        <p:tav tm="100000">
                                          <p:val>
                                            <p:strVal val="#ppt_h"/>
                                          </p:val>
                                        </p:tav>
                                      </p:tavLst>
                                    </p:anim>
                                    <p:anim calcmode="lin" valueType="num">
                                      <p:cBhvr>
                                        <p:cTn id="26" dur="500" decel="5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27" dur="500" decel="5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28" dur="500" accel="5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29" dur="1000" decel="500">
                                          <p:stCondLst>
                                            <p:cond delay="0"/>
                                          </p:stCondLst>
                                        </p:cTn>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Class="entr" fill="hold" nodeType="click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decel="500" fill="hold">
                                          <p:stCondLst>
                                            <p:cond delay="0"/>
                                          </p:stCondLst>
                                        </p:cTn>
                                        <p:tgtEl>
                                          <p:spTgt spid="19"/>
                                        </p:tgtEl>
                                        <p:attrNameLst>
                                          <p:attrName>r</p:attrName>
                                        </p:attrNameLst>
                                      </p:cBhvr>
                                      <p:tavLst>
                                        <p:tav tm="0">
                                          <p:val>
                                            <p:strVal val="-90"/>
                                          </p:val>
                                        </p:tav>
                                        <p:tav tm="100000">
                                          <p:val>
                                            <p:strVal val="0"/>
                                          </p:val>
                                        </p:tav>
                                      </p:tavLst>
                                    </p:anim>
                                    <p:anim calcmode="lin" valueType="num">
                                      <p:cBhvr>
                                        <p:cTn id="35" dur="500" decel="5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36" dur="500" accel="5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37" dur="1000" fill="hold"/>
                                        <p:tgtEl>
                                          <p:spTgt spid="19"/>
                                        </p:tgtEl>
                                        <p:attrNameLst>
                                          <p:attrName>ppt_h</p:attrName>
                                        </p:attrNameLst>
                                      </p:cBhvr>
                                      <p:tavLst>
                                        <p:tav tm="0">
                                          <p:val>
                                            <p:strVal val="#ppt_h"/>
                                          </p:val>
                                        </p:tav>
                                        <p:tav tm="100000">
                                          <p:val>
                                            <p:strVal val="#ppt_h"/>
                                          </p:val>
                                        </p:tav>
                                      </p:tavLst>
                                    </p:anim>
                                    <p:anim calcmode="lin" valueType="num">
                                      <p:cBhvr>
                                        <p:cTn id="38" dur="500" decel="5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39" dur="500" decel="5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40" dur="500" accel="5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41" dur="1000" decel="500">
                                          <p:stCondLst>
                                            <p:cond delay="0"/>
                                          </p:stCondLst>
                                        </p:cTn>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Class="entr"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decel="500" fill="hold">
                                          <p:stCondLst>
                                            <p:cond delay="0"/>
                                          </p:stCondLst>
                                        </p:cTn>
                                        <p:tgtEl>
                                          <p:spTgt spid="9"/>
                                        </p:tgtEl>
                                        <p:attrNameLst>
                                          <p:attrName>r</p:attrName>
                                        </p:attrNameLst>
                                      </p:cBhvr>
                                      <p:tavLst>
                                        <p:tav tm="0">
                                          <p:val>
                                            <p:strVal val="-90"/>
                                          </p:val>
                                        </p:tav>
                                        <p:tav tm="100000">
                                          <p:val>
                                            <p:strVal val="0"/>
                                          </p:val>
                                        </p:tav>
                                      </p:tavLst>
                                    </p:anim>
                                    <p:anim calcmode="lin" valueType="num">
                                      <p:cBhvr>
                                        <p:cTn id="47" dur="500" decel="5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48" dur="500" accel="5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49" dur="1000" fill="hold"/>
                                        <p:tgtEl>
                                          <p:spTgt spid="9"/>
                                        </p:tgtEl>
                                        <p:attrNameLst>
                                          <p:attrName>ppt_h</p:attrName>
                                        </p:attrNameLst>
                                      </p:cBhvr>
                                      <p:tavLst>
                                        <p:tav tm="0">
                                          <p:val>
                                            <p:strVal val="#ppt_h"/>
                                          </p:val>
                                        </p:tav>
                                        <p:tav tm="100000">
                                          <p:val>
                                            <p:strVal val="#ppt_h"/>
                                          </p:val>
                                        </p:tav>
                                      </p:tavLst>
                                    </p:anim>
                                    <p:anim calcmode="lin" valueType="num">
                                      <p:cBhvr>
                                        <p:cTn id="50" dur="500" decel="5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1" dur="500" decel="5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2" dur="500" accel="5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53" dur="1000" decel="500">
                                          <p:stCondLst>
                                            <p:cond delay="0"/>
                                          </p:stCondLst>
                                        </p:cTn>
                                        <p:tgtEl>
                                          <p:spTgt spid="9"/>
                                        </p:tgtEl>
                                      </p:cBhvr>
                                    </p:animEffect>
                                  </p:childTnLst>
                                </p:cTn>
                              </p:par>
                            </p:childTnLst>
                          </p:cTn>
                        </p:par>
                      </p:childTnLst>
                    </p:cTn>
                  </p:par>
                  <p:par>
                    <p:cTn id="54" fill="hold">
                      <p:stCondLst>
                        <p:cond delay="indefinite"/>
                      </p:stCondLst>
                      <p:childTnLst>
                        <p:par>
                          <p:cTn id="55" fill="hold">
                            <p:stCondLst>
                              <p:cond delay="0"/>
                            </p:stCondLst>
                            <p:childTnLst>
                              <p:par>
                                <p:cTn id="56" presetClass="entr" decel="1000" fill="hold" nodeType="click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1000" fill="hold"/>
                                        <p:tgtEl>
                                          <p:spTgt spid="6"/>
                                        </p:tgtEl>
                                        <p:attrNameLst>
                                          <p:attrName>ppt_w</p:attrName>
                                        </p:attrNameLst>
                                      </p:cBhvr>
                                      <p:tavLst>
                                        <p:tav tm="0">
                                          <p:val>
                                            <p:strVal val="#ppt_w+.3"/>
                                          </p:val>
                                        </p:tav>
                                        <p:tav tm="100000">
                                          <p:val>
                                            <p:strVal val="#ppt_w"/>
                                          </p:val>
                                        </p:tav>
                                      </p:tavLst>
                                    </p:anim>
                                    <p:anim calcmode="lin" valueType="num">
                                      <p:cBhvr>
                                        <p:cTn id="59" dur="1000" fill="hold"/>
                                        <p:tgtEl>
                                          <p:spTgt spid="6"/>
                                        </p:tgtEl>
                                        <p:attrNameLst>
                                          <p:attrName>ppt_h</p:attrName>
                                        </p:attrNameLst>
                                      </p:cBhvr>
                                      <p:tavLst>
                                        <p:tav tm="0">
                                          <p:val>
                                            <p:strVal val="#ppt_h"/>
                                          </p:val>
                                        </p:tav>
                                        <p:tav tm="100000">
                                          <p:val>
                                            <p:strVal val="#ppt_h"/>
                                          </p:val>
                                        </p:tav>
                                      </p:tavLst>
                                    </p:anim>
                                    <p:animEffect transition="in" filter="fade">
                                      <p:cBhvr>
                                        <p:cTn id="60" dur="1000"/>
                                        <p:tgtEl>
                                          <p:spTgt spid="6"/>
                                        </p:tgtEl>
                                      </p:cBhvr>
                                    </p:animEffect>
                                  </p:childTnLst>
                                </p:cTn>
                              </p:par>
                            </p:childTnLst>
                          </p:cTn>
                        </p:par>
                      </p:childTnLst>
                    </p:cTn>
                  </p:par>
                  <p:par>
                    <p:cTn id="61" fill="hold">
                      <p:stCondLst>
                        <p:cond delay="indefinite"/>
                      </p:stCondLst>
                      <p:childTnLst>
                        <p:par>
                          <p:cTn id="62" fill="hold">
                            <p:stCondLst>
                              <p:cond delay="0"/>
                            </p:stCondLst>
                            <p:childTnLst>
                              <p:par>
                                <p:cTn id="63" presetClass="entr" decel="1000"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p:cTn id="65" dur="1000" fill="hold"/>
                                        <p:tgtEl>
                                          <p:spTgt spid="30"/>
                                        </p:tgtEl>
                                        <p:attrNameLst>
                                          <p:attrName>ppt_w</p:attrName>
                                        </p:attrNameLst>
                                      </p:cBhvr>
                                      <p:tavLst>
                                        <p:tav tm="0">
                                          <p:val>
                                            <p:strVal val="#ppt_w+.3"/>
                                          </p:val>
                                        </p:tav>
                                        <p:tav tm="100000">
                                          <p:val>
                                            <p:strVal val="#ppt_w"/>
                                          </p:val>
                                        </p:tav>
                                      </p:tavLst>
                                    </p:anim>
                                    <p:anim calcmode="lin" valueType="num">
                                      <p:cBhvr>
                                        <p:cTn id="66" dur="1000" fill="hold"/>
                                        <p:tgtEl>
                                          <p:spTgt spid="30"/>
                                        </p:tgtEl>
                                        <p:attrNameLst>
                                          <p:attrName>ppt_h</p:attrName>
                                        </p:attrNameLst>
                                      </p:cBhvr>
                                      <p:tavLst>
                                        <p:tav tm="0">
                                          <p:val>
                                            <p:strVal val="#ppt_h"/>
                                          </p:val>
                                        </p:tav>
                                        <p:tav tm="100000">
                                          <p:val>
                                            <p:strVal val="#ppt_h"/>
                                          </p:val>
                                        </p:tav>
                                      </p:tavLst>
                                    </p:anim>
                                    <p:animEffect transition="in" filter="fade">
                                      <p:cBhvr>
                                        <p:cTn id="67" dur="1000"/>
                                        <p:tgtEl>
                                          <p:spTgt spid="30"/>
                                        </p:tgtEl>
                                      </p:cBhvr>
                                    </p:animEffect>
                                  </p:childTnLst>
                                </p:cTn>
                              </p:par>
                            </p:childTnLst>
                          </p:cTn>
                        </p:par>
                      </p:childTnLst>
                    </p:cTn>
                  </p:par>
                  <p:par>
                    <p:cTn id="68" fill="hold">
                      <p:stCondLst>
                        <p:cond delay="indefinite"/>
                      </p:stCondLst>
                      <p:childTnLst>
                        <p:par>
                          <p:cTn id="69" fill="hold">
                            <p:stCondLst>
                              <p:cond delay="0"/>
                            </p:stCondLst>
                            <p:childTnLst>
                              <p:par>
                                <p:cTn id="70" presetClass="entr" fill="hold" nodeType="click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500" decel="500" fill="hold">
                                          <p:stCondLst>
                                            <p:cond delay="0"/>
                                          </p:stCondLst>
                                        </p:cTn>
                                        <p:tgtEl>
                                          <p:spTgt spid="20"/>
                                        </p:tgtEl>
                                        <p:attrNameLst>
                                          <p:attrName>r</p:attrName>
                                        </p:attrNameLst>
                                      </p:cBhvr>
                                      <p:tavLst>
                                        <p:tav tm="0">
                                          <p:val>
                                            <p:strVal val="-90"/>
                                          </p:val>
                                        </p:tav>
                                        <p:tav tm="100000">
                                          <p:val>
                                            <p:strVal val="0"/>
                                          </p:val>
                                        </p:tav>
                                      </p:tavLst>
                                    </p:anim>
                                    <p:anim calcmode="lin" valueType="num">
                                      <p:cBhvr>
                                        <p:cTn id="73" dur="500" decel="5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74" dur="500" accel="5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75" dur="1000" fill="hold"/>
                                        <p:tgtEl>
                                          <p:spTgt spid="20"/>
                                        </p:tgtEl>
                                        <p:attrNameLst>
                                          <p:attrName>ppt_h</p:attrName>
                                        </p:attrNameLst>
                                      </p:cBhvr>
                                      <p:tavLst>
                                        <p:tav tm="0">
                                          <p:val>
                                            <p:strVal val="#ppt_h"/>
                                          </p:val>
                                        </p:tav>
                                        <p:tav tm="100000">
                                          <p:val>
                                            <p:strVal val="#ppt_h"/>
                                          </p:val>
                                        </p:tav>
                                      </p:tavLst>
                                    </p:anim>
                                    <p:anim calcmode="lin" valueType="num">
                                      <p:cBhvr>
                                        <p:cTn id="76" dur="500" decel="5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77" dur="500" decel="5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78" dur="500" accel="5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79" dur="1000" decel="5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22" grpId="0"/>
      <p:bldP spid="23" grpId="0"/>
      <p:bldP spid="24" grpId="0"/>
      <p:bldP spid="25" grpId="0"/>
      <p:bldP spid="26" grpId="0"/>
      <p:bldP spid="27" grpId="0"/>
      <p:bldP spid="28"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848353" y="1904964"/>
            <a:ext cx="8316912" cy="34559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a:lnSpc>
                <a:spcPct val="80000"/>
              </a:lnSpc>
            </a:pPr>
            <a:r>
              <a:rPr lang="en-GB" altLang="en-US" sz="1800" smtClean="0"/>
              <a:t>The aim of the game is to get as near to 100 as possible following five rolls of the dice, which is controlled by the teacher. </a:t>
            </a:r>
          </a:p>
          <a:p>
            <a:pPr>
              <a:lnSpc>
                <a:spcPct val="80000"/>
              </a:lnSpc>
            </a:pPr>
            <a:r>
              <a:rPr lang="en-GB" altLang="en-US" sz="1800" smtClean="0"/>
              <a:t>To begin with, play as a whole class and make a group decision on where to place each digit in the grid (see below).</a:t>
            </a:r>
          </a:p>
          <a:p>
            <a:pPr>
              <a:lnSpc>
                <a:spcPct val="80000"/>
              </a:lnSpc>
            </a:pPr>
            <a:r>
              <a:rPr lang="en-GB" altLang="en-US" sz="1800" smtClean="0"/>
              <a:t> When the children are used to the game they can play individually or in pairs. </a:t>
            </a:r>
          </a:p>
          <a:p>
            <a:pPr>
              <a:lnSpc>
                <a:spcPct val="80000"/>
              </a:lnSpc>
            </a:pPr>
            <a:r>
              <a:rPr lang="en-GB" altLang="en-US" sz="1800" smtClean="0"/>
              <a:t>The dice is rolled, and the players must decide whether to place the digit in the 1’s or 10’s column.  </a:t>
            </a:r>
          </a:p>
          <a:p>
            <a:pPr>
              <a:lnSpc>
                <a:spcPct val="80000"/>
              </a:lnSpc>
            </a:pPr>
            <a:r>
              <a:rPr lang="en-GB" altLang="en-US" sz="1800" smtClean="0"/>
              <a:t>The dice is rolled a total of five times, and after each roll the digit is placed in one of the columns.  A running total should be kept after each roll.  </a:t>
            </a:r>
          </a:p>
          <a:p>
            <a:pPr>
              <a:lnSpc>
                <a:spcPct val="80000"/>
              </a:lnSpc>
            </a:pPr>
            <a:r>
              <a:rPr lang="en-GB" altLang="en-US" sz="1800" smtClean="0"/>
              <a:t>Following five rolls, work out the grand total.  The player who is nearest to 100, either under or over, is the winner.  </a:t>
            </a:r>
            <a:endParaRPr lang="en-GB" altLang="en-US" sz="1800" dirty="0" smtClean="0"/>
          </a:p>
        </p:txBody>
      </p:sp>
      <p:sp>
        <p:nvSpPr>
          <p:cNvPr id="3" name="Rectangle 2"/>
          <p:cNvSpPr txBox="1">
            <a:spLocks noChangeArrowheads="1"/>
          </p:cNvSpPr>
          <p:nvPr/>
        </p:nvSpPr>
        <p:spPr bwMode="auto">
          <a:xfrm>
            <a:off x="457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ltLang="en-US" smtClean="0">
                <a:solidFill>
                  <a:srgbClr val="0000FF"/>
                </a:solidFill>
              </a:rPr>
              <a:t>Decisive Dice Digits - RULES</a:t>
            </a:r>
            <a:endParaRPr lang="en-GB" altLang="en-US" dirty="0" smtClean="0">
              <a:solidFill>
                <a:srgbClr val="0000FF"/>
              </a:solidFill>
            </a:endParaRPr>
          </a:p>
        </p:txBody>
      </p:sp>
    </p:spTree>
    <p:extLst>
      <p:ext uri="{BB962C8B-B14F-4D97-AF65-F5344CB8AC3E}">
        <p14:creationId xmlns:p14="http://schemas.microsoft.com/office/powerpoint/2010/main" val="15987639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9200" y="766762"/>
            <a:ext cx="9753600" cy="5324475"/>
          </a:xfrm>
          <a:prstGeom prst="rect">
            <a:avLst/>
          </a:prstGeom>
        </p:spPr>
      </p:pic>
    </p:spTree>
    <p:extLst>
      <p:ext uri="{BB962C8B-B14F-4D97-AF65-F5344CB8AC3E}">
        <p14:creationId xmlns:p14="http://schemas.microsoft.com/office/powerpoint/2010/main" val="4026750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90625" y="804862"/>
            <a:ext cx="9810750" cy="5248275"/>
          </a:xfrm>
          <a:prstGeom prst="rect">
            <a:avLst/>
          </a:prstGeom>
        </p:spPr>
      </p:pic>
    </p:spTree>
    <p:extLst>
      <p:ext uri="{BB962C8B-B14F-4D97-AF65-F5344CB8AC3E}">
        <p14:creationId xmlns:p14="http://schemas.microsoft.com/office/powerpoint/2010/main" val="40900933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1020727" y="1135468"/>
            <a:ext cx="5866624" cy="1333500"/>
          </a:xfrm>
          <a:prstGeom prst="rect">
            <a:avLst/>
          </a:prstGeom>
          <a:noFill/>
          <a:ln>
            <a:noFill/>
          </a:ln>
        </p:spPr>
      </p:pic>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1216431" y="4072602"/>
            <a:ext cx="6343318" cy="1285875"/>
          </a:xfrm>
          <a:prstGeom prst="rect">
            <a:avLst/>
          </a:prstGeom>
          <a:noFill/>
          <a:ln>
            <a:noFill/>
          </a:ln>
        </p:spPr>
      </p:pic>
    </p:spTree>
    <p:extLst>
      <p:ext uri="{BB962C8B-B14F-4D97-AF65-F5344CB8AC3E}">
        <p14:creationId xmlns:p14="http://schemas.microsoft.com/office/powerpoint/2010/main" val="13475185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3512" y="290512"/>
            <a:ext cx="9826367" cy="6276975"/>
          </a:xfrm>
          <a:prstGeom prst="rect">
            <a:avLst/>
          </a:prstGeom>
        </p:spPr>
      </p:pic>
    </p:spTree>
    <p:extLst>
      <p:ext uri="{BB962C8B-B14F-4D97-AF65-F5344CB8AC3E}">
        <p14:creationId xmlns:p14="http://schemas.microsoft.com/office/powerpoint/2010/main" val="11841219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09700" y="895350"/>
            <a:ext cx="9372600" cy="5067300"/>
          </a:xfrm>
          <a:prstGeom prst="rect">
            <a:avLst/>
          </a:prstGeom>
        </p:spPr>
      </p:pic>
    </p:spTree>
    <p:extLst>
      <p:ext uri="{BB962C8B-B14F-4D97-AF65-F5344CB8AC3E}">
        <p14:creationId xmlns:p14="http://schemas.microsoft.com/office/powerpoint/2010/main" val="11333700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8712" y="290512"/>
            <a:ext cx="9934575" cy="6276975"/>
          </a:xfrm>
          <a:prstGeom prst="rect">
            <a:avLst/>
          </a:prstGeom>
        </p:spPr>
      </p:pic>
    </p:spTree>
    <p:extLst>
      <p:ext uri="{BB962C8B-B14F-4D97-AF65-F5344CB8AC3E}">
        <p14:creationId xmlns:p14="http://schemas.microsoft.com/office/powerpoint/2010/main" val="5127930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31088" y="1765005"/>
            <a:ext cx="7283303" cy="2585323"/>
          </a:xfrm>
          <a:prstGeom prst="rect">
            <a:avLst/>
          </a:prstGeom>
          <a:noFill/>
        </p:spPr>
        <p:txBody>
          <a:bodyPr wrap="square" rtlCol="0">
            <a:spAutoFit/>
          </a:bodyPr>
          <a:lstStyle/>
          <a:p>
            <a:r>
              <a:rPr lang="en-GB" dirty="0" smtClean="0"/>
              <a:t>42+ 17=</a:t>
            </a:r>
          </a:p>
          <a:p>
            <a:endParaRPr lang="en-GB" dirty="0"/>
          </a:p>
          <a:p>
            <a:endParaRPr lang="en-GB" dirty="0" smtClean="0"/>
          </a:p>
          <a:p>
            <a:r>
              <a:rPr lang="en-GB" dirty="0" smtClean="0"/>
              <a:t>35+26=</a:t>
            </a:r>
          </a:p>
          <a:p>
            <a:endParaRPr lang="en-GB" dirty="0"/>
          </a:p>
          <a:p>
            <a:endParaRPr lang="en-GB" dirty="0" smtClean="0"/>
          </a:p>
          <a:p>
            <a:endParaRPr lang="en-GB" dirty="0"/>
          </a:p>
          <a:p>
            <a:endParaRPr lang="en-GB" dirty="0" smtClean="0"/>
          </a:p>
          <a:p>
            <a:r>
              <a:rPr lang="en-GB" dirty="0" smtClean="0"/>
              <a:t>57+33=</a:t>
            </a:r>
            <a:endParaRPr lang="en-GB" dirty="0"/>
          </a:p>
        </p:txBody>
      </p:sp>
    </p:spTree>
    <p:extLst>
      <p:ext uri="{BB962C8B-B14F-4D97-AF65-F5344CB8AC3E}">
        <p14:creationId xmlns:p14="http://schemas.microsoft.com/office/powerpoint/2010/main" val="32886281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81125" y="323850"/>
            <a:ext cx="9429750" cy="6210300"/>
          </a:xfrm>
          <a:prstGeom prst="rect">
            <a:avLst/>
          </a:prstGeom>
        </p:spPr>
      </p:pic>
    </p:spTree>
    <p:extLst>
      <p:ext uri="{BB962C8B-B14F-4D97-AF65-F5344CB8AC3E}">
        <p14:creationId xmlns:p14="http://schemas.microsoft.com/office/powerpoint/2010/main" val="4402934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95387" y="438150"/>
            <a:ext cx="9801225" cy="5981700"/>
          </a:xfrm>
          <a:prstGeom prst="rect">
            <a:avLst/>
          </a:prstGeom>
        </p:spPr>
      </p:pic>
    </p:spTree>
    <p:extLst>
      <p:ext uri="{BB962C8B-B14F-4D97-AF65-F5344CB8AC3E}">
        <p14:creationId xmlns:p14="http://schemas.microsoft.com/office/powerpoint/2010/main" val="3873105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3087761" y="3881215"/>
            <a:ext cx="5365123" cy="2200608"/>
          </a:xfrm>
          <a:prstGeom prst="rect">
            <a:avLst/>
          </a:prstGeom>
          <a:noFill/>
          <a:ln>
            <a:noFill/>
          </a:ln>
        </p:spPr>
      </p:pic>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2569868" y="873308"/>
            <a:ext cx="5457714" cy="1304925"/>
          </a:xfrm>
          <a:prstGeom prst="rect">
            <a:avLst/>
          </a:prstGeom>
          <a:noFill/>
          <a:ln>
            <a:noFill/>
          </a:ln>
        </p:spPr>
      </p:pic>
    </p:spTree>
    <p:extLst>
      <p:ext uri="{BB962C8B-B14F-4D97-AF65-F5344CB8AC3E}">
        <p14:creationId xmlns:p14="http://schemas.microsoft.com/office/powerpoint/2010/main" val="35088331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81100" y="785812"/>
            <a:ext cx="9829800" cy="5286375"/>
          </a:xfrm>
          <a:prstGeom prst="rect">
            <a:avLst/>
          </a:prstGeom>
        </p:spPr>
      </p:pic>
    </p:spTree>
    <p:extLst>
      <p:ext uri="{BB962C8B-B14F-4D97-AF65-F5344CB8AC3E}">
        <p14:creationId xmlns:p14="http://schemas.microsoft.com/office/powerpoint/2010/main" val="3828135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82233" y="999460"/>
            <a:ext cx="8793125" cy="5078313"/>
          </a:xfrm>
          <a:prstGeom prst="rect">
            <a:avLst/>
          </a:prstGeom>
          <a:noFill/>
        </p:spPr>
        <p:txBody>
          <a:bodyPr wrap="square" rtlCol="0">
            <a:spAutoFit/>
          </a:bodyPr>
          <a:lstStyle/>
          <a:p>
            <a:endParaRPr lang="en-GB" dirty="0" smtClean="0"/>
          </a:p>
          <a:p>
            <a:endParaRPr lang="en-GB" dirty="0"/>
          </a:p>
          <a:p>
            <a:r>
              <a:rPr lang="en-GB" sz="3200" dirty="0" smtClean="0"/>
              <a:t>46-16=</a:t>
            </a:r>
          </a:p>
          <a:p>
            <a:endParaRPr lang="en-GB" sz="3200" dirty="0"/>
          </a:p>
          <a:p>
            <a:endParaRPr lang="en-GB" sz="3200" dirty="0" smtClean="0"/>
          </a:p>
          <a:p>
            <a:endParaRPr lang="en-GB" sz="3200" dirty="0"/>
          </a:p>
          <a:p>
            <a:r>
              <a:rPr lang="en-GB" sz="3200" dirty="0" smtClean="0"/>
              <a:t>58 – 24=</a:t>
            </a:r>
          </a:p>
          <a:p>
            <a:endParaRPr lang="en-GB" sz="3200" dirty="0"/>
          </a:p>
          <a:p>
            <a:endParaRPr lang="en-GB" sz="3200" dirty="0" smtClean="0"/>
          </a:p>
          <a:p>
            <a:endParaRPr lang="en-GB" sz="3200" dirty="0"/>
          </a:p>
          <a:p>
            <a:r>
              <a:rPr lang="en-GB" sz="3200" dirty="0" smtClean="0"/>
              <a:t>78 – 41=</a:t>
            </a:r>
            <a:endParaRPr lang="en-GB" sz="3200" dirty="0"/>
          </a:p>
        </p:txBody>
      </p:sp>
      <p:sp>
        <p:nvSpPr>
          <p:cNvPr id="3" name="TextBox 2"/>
          <p:cNvSpPr txBox="1"/>
          <p:nvPr/>
        </p:nvSpPr>
        <p:spPr>
          <a:xfrm>
            <a:off x="2583712" y="329609"/>
            <a:ext cx="5273748" cy="369332"/>
          </a:xfrm>
          <a:prstGeom prst="rect">
            <a:avLst/>
          </a:prstGeom>
          <a:noFill/>
        </p:spPr>
        <p:txBody>
          <a:bodyPr wrap="square" rtlCol="0">
            <a:spAutoFit/>
          </a:bodyPr>
          <a:lstStyle/>
          <a:p>
            <a:r>
              <a:rPr lang="en-GB" dirty="0" smtClean="0"/>
              <a:t>Use a number line to solve these</a:t>
            </a:r>
            <a:endParaRPr lang="en-GB" dirty="0"/>
          </a:p>
        </p:txBody>
      </p:sp>
    </p:spTree>
    <p:extLst>
      <p:ext uri="{BB962C8B-B14F-4D97-AF65-F5344CB8AC3E}">
        <p14:creationId xmlns:p14="http://schemas.microsoft.com/office/powerpoint/2010/main" val="7994870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3562" y="828675"/>
            <a:ext cx="8524875" cy="5200650"/>
          </a:xfrm>
          <a:prstGeom prst="rect">
            <a:avLst/>
          </a:prstGeom>
        </p:spPr>
      </p:pic>
    </p:spTree>
    <p:extLst>
      <p:ext uri="{BB962C8B-B14F-4D97-AF65-F5344CB8AC3E}">
        <p14:creationId xmlns:p14="http://schemas.microsoft.com/office/powerpoint/2010/main" val="17073384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169" y="2526119"/>
            <a:ext cx="8705850" cy="3124200"/>
          </a:xfrm>
          <a:prstGeom prst="rect">
            <a:avLst/>
          </a:prstGeom>
        </p:spPr>
      </p:pic>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788139" y="624758"/>
            <a:ext cx="3400425" cy="1504315"/>
          </a:xfrm>
          <a:prstGeom prst="rect">
            <a:avLst/>
          </a:prstGeom>
          <a:noFill/>
          <a:ln>
            <a:noFill/>
          </a:ln>
        </p:spPr>
      </p:pic>
    </p:spTree>
    <p:extLst>
      <p:ext uri="{BB962C8B-B14F-4D97-AF65-F5344CB8AC3E}">
        <p14:creationId xmlns:p14="http://schemas.microsoft.com/office/powerpoint/2010/main" val="38492895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120723" y="310647"/>
            <a:ext cx="2983983" cy="2868487"/>
          </a:xfrm>
          <a:prstGeom prst="rect">
            <a:avLst/>
          </a:prstGeom>
          <a:noFill/>
          <a:ln>
            <a:noFill/>
          </a:ln>
        </p:spPr>
      </p:pic>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8495413" y="478466"/>
            <a:ext cx="2757709" cy="2815051"/>
          </a:xfrm>
          <a:prstGeom prst="rect">
            <a:avLst/>
          </a:prstGeom>
          <a:noFill/>
          <a:ln>
            <a:noFill/>
          </a:ln>
        </p:spPr>
      </p:pic>
      <p:sp>
        <p:nvSpPr>
          <p:cNvPr id="4" name="TextBox 3"/>
          <p:cNvSpPr txBox="1"/>
          <p:nvPr/>
        </p:nvSpPr>
        <p:spPr>
          <a:xfrm>
            <a:off x="1371600" y="4922874"/>
            <a:ext cx="4859079" cy="369332"/>
          </a:xfrm>
          <a:prstGeom prst="rect">
            <a:avLst/>
          </a:prstGeom>
          <a:noFill/>
        </p:spPr>
        <p:txBody>
          <a:bodyPr wrap="square" rtlCol="0">
            <a:spAutoFit/>
          </a:bodyPr>
          <a:lstStyle/>
          <a:p>
            <a:r>
              <a:rPr lang="en-GB" dirty="0" smtClean="0"/>
              <a:t>Pictorial Arrays</a:t>
            </a:r>
            <a:endParaRPr lang="en-GB" dirty="0"/>
          </a:p>
        </p:txBody>
      </p:sp>
      <p:pic>
        <p:nvPicPr>
          <p:cNvPr id="5" name="Picture 4"/>
          <p:cNvPicPr>
            <a:picLocks noChangeAspect="1"/>
          </p:cNvPicPr>
          <p:nvPr/>
        </p:nvPicPr>
        <p:blipFill>
          <a:blip r:embed="rId4"/>
          <a:stretch>
            <a:fillRect/>
          </a:stretch>
        </p:blipFill>
        <p:spPr>
          <a:xfrm>
            <a:off x="3955310" y="3606897"/>
            <a:ext cx="4755855" cy="2436162"/>
          </a:xfrm>
          <a:prstGeom prst="rect">
            <a:avLst/>
          </a:prstGeom>
        </p:spPr>
      </p:pic>
    </p:spTree>
    <p:extLst>
      <p:ext uri="{BB962C8B-B14F-4D97-AF65-F5344CB8AC3E}">
        <p14:creationId xmlns:p14="http://schemas.microsoft.com/office/powerpoint/2010/main" val="6239041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81225" y="723900"/>
            <a:ext cx="7829550" cy="5410200"/>
          </a:xfrm>
          <a:prstGeom prst="rect">
            <a:avLst/>
          </a:prstGeom>
        </p:spPr>
      </p:pic>
    </p:spTree>
    <p:extLst>
      <p:ext uri="{BB962C8B-B14F-4D97-AF65-F5344CB8AC3E}">
        <p14:creationId xmlns:p14="http://schemas.microsoft.com/office/powerpoint/2010/main" val="22868712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81175" y="614362"/>
            <a:ext cx="8629650" cy="5629275"/>
          </a:xfrm>
          <a:prstGeom prst="rect">
            <a:avLst/>
          </a:prstGeom>
        </p:spPr>
      </p:pic>
    </p:spTree>
    <p:extLst>
      <p:ext uri="{BB962C8B-B14F-4D97-AF65-F5344CB8AC3E}">
        <p14:creationId xmlns:p14="http://schemas.microsoft.com/office/powerpoint/2010/main" val="17873822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43012" y="733425"/>
            <a:ext cx="9705975" cy="5391150"/>
          </a:xfrm>
          <a:prstGeom prst="rect">
            <a:avLst/>
          </a:prstGeom>
        </p:spPr>
      </p:pic>
    </p:spTree>
    <p:extLst>
      <p:ext uri="{BB962C8B-B14F-4D97-AF65-F5344CB8AC3E}">
        <p14:creationId xmlns:p14="http://schemas.microsoft.com/office/powerpoint/2010/main" val="9058582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201478" y="116959"/>
            <a:ext cx="6391607" cy="2907783"/>
          </a:xfrm>
          <a:prstGeom prst="rect">
            <a:avLst/>
          </a:prstGeom>
          <a:noFill/>
          <a:ln>
            <a:noFill/>
          </a:ln>
        </p:spPr>
      </p:pic>
      <p:pic>
        <p:nvPicPr>
          <p:cNvPr id="2" name="Picture 1"/>
          <p:cNvPicPr>
            <a:picLocks noChangeAspect="1"/>
          </p:cNvPicPr>
          <p:nvPr/>
        </p:nvPicPr>
        <p:blipFill>
          <a:blip r:embed="rId3"/>
          <a:stretch>
            <a:fillRect/>
          </a:stretch>
        </p:blipFill>
        <p:spPr>
          <a:xfrm>
            <a:off x="1066689" y="3024742"/>
            <a:ext cx="9782175" cy="3600450"/>
          </a:xfrm>
          <a:prstGeom prst="rect">
            <a:avLst/>
          </a:prstGeom>
        </p:spPr>
      </p:pic>
    </p:spTree>
    <p:extLst>
      <p:ext uri="{BB962C8B-B14F-4D97-AF65-F5344CB8AC3E}">
        <p14:creationId xmlns:p14="http://schemas.microsoft.com/office/powerpoint/2010/main" val="7537432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66912" y="681037"/>
            <a:ext cx="8258175" cy="5495925"/>
          </a:xfrm>
          <a:prstGeom prst="rect">
            <a:avLst/>
          </a:prstGeom>
        </p:spPr>
      </p:pic>
    </p:spTree>
    <p:extLst>
      <p:ext uri="{BB962C8B-B14F-4D97-AF65-F5344CB8AC3E}">
        <p14:creationId xmlns:p14="http://schemas.microsoft.com/office/powerpoint/2010/main" val="34826265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45585" y="933339"/>
            <a:ext cx="8343900" cy="4714875"/>
          </a:xfrm>
          <a:prstGeom prst="rect">
            <a:avLst/>
          </a:prstGeom>
        </p:spPr>
      </p:pic>
    </p:spTree>
    <p:extLst>
      <p:ext uri="{BB962C8B-B14F-4D97-AF65-F5344CB8AC3E}">
        <p14:creationId xmlns:p14="http://schemas.microsoft.com/office/powerpoint/2010/main" val="25391192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33675" y="704850"/>
            <a:ext cx="6724650" cy="5448300"/>
          </a:xfrm>
          <a:prstGeom prst="rect">
            <a:avLst/>
          </a:prstGeom>
        </p:spPr>
      </p:pic>
    </p:spTree>
    <p:extLst>
      <p:ext uri="{BB962C8B-B14F-4D97-AF65-F5344CB8AC3E}">
        <p14:creationId xmlns:p14="http://schemas.microsoft.com/office/powerpoint/2010/main" val="930907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57350" y="1338262"/>
            <a:ext cx="8877300" cy="4181475"/>
          </a:xfrm>
          <a:prstGeom prst="rect">
            <a:avLst/>
          </a:prstGeom>
        </p:spPr>
      </p:pic>
    </p:spTree>
    <p:extLst>
      <p:ext uri="{BB962C8B-B14F-4D97-AF65-F5344CB8AC3E}">
        <p14:creationId xmlns:p14="http://schemas.microsoft.com/office/powerpoint/2010/main" val="15632352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24025" y="638175"/>
            <a:ext cx="8743950" cy="5581650"/>
          </a:xfrm>
          <a:prstGeom prst="rect">
            <a:avLst/>
          </a:prstGeom>
        </p:spPr>
      </p:pic>
    </p:spTree>
    <p:extLst>
      <p:ext uri="{BB962C8B-B14F-4D97-AF65-F5344CB8AC3E}">
        <p14:creationId xmlns:p14="http://schemas.microsoft.com/office/powerpoint/2010/main" val="3977268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57412" y="1038225"/>
            <a:ext cx="7877175" cy="4781550"/>
          </a:xfrm>
          <a:prstGeom prst="rect">
            <a:avLst/>
          </a:prstGeom>
        </p:spPr>
      </p:pic>
    </p:spTree>
    <p:extLst>
      <p:ext uri="{BB962C8B-B14F-4D97-AF65-F5344CB8AC3E}">
        <p14:creationId xmlns:p14="http://schemas.microsoft.com/office/powerpoint/2010/main" val="41216856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8337" y="904875"/>
            <a:ext cx="8315325" cy="5048250"/>
          </a:xfrm>
          <a:prstGeom prst="rect">
            <a:avLst/>
          </a:prstGeom>
        </p:spPr>
      </p:pic>
    </p:spTree>
    <p:extLst>
      <p:ext uri="{BB962C8B-B14F-4D97-AF65-F5344CB8AC3E}">
        <p14:creationId xmlns:p14="http://schemas.microsoft.com/office/powerpoint/2010/main" val="24002714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71625" y="352425"/>
            <a:ext cx="9048750" cy="6153150"/>
          </a:xfrm>
          <a:prstGeom prst="rect">
            <a:avLst/>
          </a:prstGeom>
        </p:spPr>
      </p:pic>
    </p:spTree>
    <p:extLst>
      <p:ext uri="{BB962C8B-B14F-4D97-AF65-F5344CB8AC3E}">
        <p14:creationId xmlns:p14="http://schemas.microsoft.com/office/powerpoint/2010/main" val="2059015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1625" y="552450"/>
            <a:ext cx="9048750" cy="5753100"/>
          </a:xfrm>
          <a:prstGeom prst="rect">
            <a:avLst/>
          </a:prstGeom>
        </p:spPr>
      </p:pic>
    </p:spTree>
    <p:extLst>
      <p:ext uri="{BB962C8B-B14F-4D97-AF65-F5344CB8AC3E}">
        <p14:creationId xmlns:p14="http://schemas.microsoft.com/office/powerpoint/2010/main" val="168908115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7414" y="1084521"/>
            <a:ext cx="7804298" cy="4524315"/>
          </a:xfrm>
          <a:prstGeom prst="rect">
            <a:avLst/>
          </a:prstGeom>
          <a:noFill/>
        </p:spPr>
        <p:txBody>
          <a:bodyPr wrap="square" rtlCol="0">
            <a:spAutoFit/>
          </a:bodyPr>
          <a:lstStyle/>
          <a:p>
            <a:r>
              <a:rPr lang="en-GB" dirty="0" smtClean="0"/>
              <a:t>ICT:</a:t>
            </a:r>
          </a:p>
          <a:p>
            <a:endParaRPr lang="en-GB" dirty="0"/>
          </a:p>
          <a:p>
            <a:r>
              <a:rPr lang="en-GB" dirty="0" err="1" smtClean="0"/>
              <a:t>Mathsletics</a:t>
            </a:r>
            <a:endParaRPr lang="en-GB" dirty="0" smtClean="0"/>
          </a:p>
          <a:p>
            <a:endParaRPr lang="en-GB" dirty="0"/>
          </a:p>
          <a:p>
            <a:endParaRPr lang="en-GB" dirty="0" smtClean="0"/>
          </a:p>
          <a:p>
            <a:r>
              <a:rPr lang="en-GB" dirty="0" err="1" smtClean="0"/>
              <a:t>Purplemash</a:t>
            </a:r>
            <a:endParaRPr lang="en-GB" dirty="0" smtClean="0"/>
          </a:p>
          <a:p>
            <a:endParaRPr lang="en-GB" dirty="0"/>
          </a:p>
          <a:p>
            <a:endParaRPr lang="en-GB" dirty="0" smtClean="0"/>
          </a:p>
          <a:p>
            <a:r>
              <a:rPr lang="en-GB" dirty="0" smtClean="0"/>
              <a:t>Maths is fun</a:t>
            </a:r>
          </a:p>
          <a:p>
            <a:endParaRPr lang="en-GB" dirty="0"/>
          </a:p>
          <a:p>
            <a:endParaRPr lang="en-GB" dirty="0" smtClean="0"/>
          </a:p>
          <a:p>
            <a:endParaRPr lang="en-GB" dirty="0"/>
          </a:p>
          <a:p>
            <a:r>
              <a:rPr lang="en-GB" dirty="0" smtClean="0"/>
              <a:t>Top Marks/ school website</a:t>
            </a:r>
          </a:p>
          <a:p>
            <a:endParaRPr lang="en-GB" dirty="0"/>
          </a:p>
          <a:p>
            <a:endParaRPr lang="en-GB" dirty="0" smtClean="0"/>
          </a:p>
          <a:p>
            <a:r>
              <a:rPr lang="en-GB" dirty="0" err="1" smtClean="0"/>
              <a:t>Crickweb</a:t>
            </a:r>
            <a:endParaRPr lang="en-GB" dirty="0" smtClean="0"/>
          </a:p>
        </p:txBody>
      </p:sp>
    </p:spTree>
    <p:extLst>
      <p:ext uri="{BB962C8B-B14F-4D97-AF65-F5344CB8AC3E}">
        <p14:creationId xmlns:p14="http://schemas.microsoft.com/office/powerpoint/2010/main" val="38034912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2503" y="539492"/>
            <a:ext cx="8534400" cy="5438775"/>
          </a:xfrm>
          <a:prstGeom prst="rect">
            <a:avLst/>
          </a:prstGeom>
        </p:spPr>
      </p:pic>
      <p:sp>
        <p:nvSpPr>
          <p:cNvPr id="3" name="TextBox 2"/>
          <p:cNvSpPr txBox="1"/>
          <p:nvPr/>
        </p:nvSpPr>
        <p:spPr>
          <a:xfrm>
            <a:off x="1935126" y="1127051"/>
            <a:ext cx="5847907" cy="369332"/>
          </a:xfrm>
          <a:prstGeom prst="rect">
            <a:avLst/>
          </a:prstGeom>
          <a:noFill/>
        </p:spPr>
        <p:txBody>
          <a:bodyPr wrap="square" rtlCol="0">
            <a:spAutoFit/>
          </a:bodyPr>
          <a:lstStyle/>
          <a:p>
            <a:r>
              <a:rPr lang="en-GB" dirty="0" smtClean="0"/>
              <a:t>Keys </a:t>
            </a:r>
            <a:endParaRPr lang="en-GB" dirty="0"/>
          </a:p>
        </p:txBody>
      </p:sp>
      <p:sp>
        <p:nvSpPr>
          <p:cNvPr id="4" name="TextBox 3"/>
          <p:cNvSpPr txBox="1"/>
          <p:nvPr/>
        </p:nvSpPr>
        <p:spPr>
          <a:xfrm>
            <a:off x="3208306" y="1594883"/>
            <a:ext cx="3882794" cy="769441"/>
          </a:xfrm>
          <a:prstGeom prst="rect">
            <a:avLst/>
          </a:prstGeom>
          <a:noFill/>
        </p:spPr>
        <p:txBody>
          <a:bodyPr wrap="none" rtlCol="0">
            <a:spAutoFit/>
          </a:bodyPr>
          <a:lstStyle/>
          <a:p>
            <a:r>
              <a:rPr lang="en-GB" sz="4400" dirty="0" smtClean="0">
                <a:solidFill>
                  <a:srgbClr val="FF0000"/>
                </a:solidFill>
              </a:rPr>
              <a:t>Key Stage  2</a:t>
            </a:r>
            <a:r>
              <a:rPr lang="en-GB" sz="4400" dirty="0" smtClean="0"/>
              <a:t>2</a:t>
            </a:r>
            <a:endParaRPr lang="en-GB" sz="4400" dirty="0"/>
          </a:p>
        </p:txBody>
      </p:sp>
    </p:spTree>
    <p:extLst>
      <p:ext uri="{BB962C8B-B14F-4D97-AF65-F5344CB8AC3E}">
        <p14:creationId xmlns:p14="http://schemas.microsoft.com/office/powerpoint/2010/main" val="39144683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69189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27051" y="861237"/>
            <a:ext cx="9207796" cy="3416320"/>
          </a:xfrm>
          <a:prstGeom prst="rect">
            <a:avLst/>
          </a:prstGeom>
          <a:noFill/>
        </p:spPr>
        <p:txBody>
          <a:bodyPr wrap="square" rtlCol="0">
            <a:spAutoFit/>
          </a:bodyPr>
          <a:lstStyle/>
          <a:p>
            <a:r>
              <a:rPr lang="en-GB" dirty="0" smtClean="0"/>
              <a:t>The New Curriculum</a:t>
            </a:r>
          </a:p>
          <a:p>
            <a:endParaRPr lang="en-GB" dirty="0"/>
          </a:p>
          <a:p>
            <a:r>
              <a:rPr lang="en-GB" dirty="0" smtClean="0"/>
              <a:t>What ‘s  new in KS2</a:t>
            </a:r>
          </a:p>
          <a:p>
            <a:endParaRPr lang="en-GB" dirty="0"/>
          </a:p>
          <a:p>
            <a:r>
              <a:rPr lang="en-GB" dirty="0" smtClean="0"/>
              <a:t>Roman Numerals</a:t>
            </a:r>
          </a:p>
          <a:p>
            <a:r>
              <a:rPr lang="en-GB" dirty="0" smtClean="0"/>
              <a:t>Volume</a:t>
            </a:r>
          </a:p>
          <a:p>
            <a:r>
              <a:rPr lang="en-GB" dirty="0" smtClean="0"/>
              <a:t>Circle</a:t>
            </a:r>
          </a:p>
          <a:p>
            <a:r>
              <a:rPr lang="en-GB" dirty="0" smtClean="0"/>
              <a:t>Geometry</a:t>
            </a:r>
          </a:p>
          <a:p>
            <a:r>
              <a:rPr lang="en-GB" dirty="0" smtClean="0"/>
              <a:t>Statistics</a:t>
            </a:r>
          </a:p>
          <a:p>
            <a:r>
              <a:rPr lang="en-GB" dirty="0" err="1" smtClean="0"/>
              <a:t>Algerbra</a:t>
            </a:r>
            <a:endParaRPr lang="en-GB" dirty="0" smtClean="0"/>
          </a:p>
          <a:p>
            <a:endParaRPr lang="en-GB" dirty="0" smtClean="0"/>
          </a:p>
          <a:p>
            <a:endParaRPr lang="en-GB" dirty="0"/>
          </a:p>
        </p:txBody>
      </p:sp>
    </p:spTree>
    <p:extLst>
      <p:ext uri="{BB962C8B-B14F-4D97-AF65-F5344CB8AC3E}">
        <p14:creationId xmlns:p14="http://schemas.microsoft.com/office/powerpoint/2010/main" val="43417551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AutoShape 2"/>
          <p:cNvCxnSpPr>
            <a:cxnSpLocks noChangeShapeType="1"/>
          </p:cNvCxnSpPr>
          <p:nvPr/>
        </p:nvCxnSpPr>
        <p:spPr bwMode="auto">
          <a:xfrm flipH="1">
            <a:off x="9318625" y="10398125"/>
            <a:ext cx="171450" cy="20002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 name="AutoShape 3"/>
          <p:cNvCxnSpPr>
            <a:cxnSpLocks noChangeShapeType="1"/>
          </p:cNvCxnSpPr>
          <p:nvPr/>
        </p:nvCxnSpPr>
        <p:spPr bwMode="auto">
          <a:xfrm>
            <a:off x="9585325" y="10398125"/>
            <a:ext cx="209550" cy="20002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 name="Rectangle 3"/>
          <p:cNvSpPr>
            <a:spLocks noChangeArrowheads="1"/>
          </p:cNvSpPr>
          <p:nvPr/>
        </p:nvSpPr>
        <p:spPr bwMode="auto">
          <a:xfrm>
            <a:off x="337960" y="982116"/>
            <a:ext cx="11549240" cy="521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1" i="0" u="sng" strike="noStrike" cap="none" normalizeH="0" baseline="0" dirty="0" smtClean="0">
                <a:ln>
                  <a:noFill/>
                </a:ln>
                <a:solidFill>
                  <a:schemeClr val="tx1"/>
                </a:solidFill>
                <a:effectLst/>
                <a:cs typeface="Calibri" panose="020F0502020204030204" pitchFamily="34" charset="0"/>
              </a:rPr>
              <a:t>Year 3 </a:t>
            </a:r>
            <a:endParaRPr kumimoji="0" lang="en-GB" altLang="en-US" sz="1400" b="1" i="0" u="none" strike="noStrike" cap="none" normalizeH="0" baseline="0" dirty="0" smtClean="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0" i="1"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By the end of year 3 children should be able to confidently:</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Locate any 3-digit number on a landmarked line from 0-1000 and use this to order and compare numbers.</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Understand place value in 3-digit numbers; add and subtract 1s, 10s or 100s without difficulty;</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use this to add and subtract multiples of 1, 10, 100 to/from 3-digit numbers.</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Know securely number pairs for all the numbers up to and including 20, e.g.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pairs which make 15 (7+8, 6+9, 5+10, 4+11, 3+12, 2+13, 1+14, 0+15)</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Round to the nearest ten and hundred, e.g. 34 to the nearest ten is 30, 276 to the nearest hundred is 300.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Mentally add or subtract any pair of 2 digit numbers, e.g. 75 + 58 or 75 – 58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Recognise that there are two ways of completing subtractions, either by counting up (using Frog) or by counting back, e.g.  54 – 27 (counting up)</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54 – 21 (counting back)</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0" i="1" u="none" strike="noStrike" cap="none" normalizeH="0" baseline="0" dirty="0" smtClean="0">
                <a:ln>
                  <a:noFill/>
                </a:ln>
                <a:solidFill>
                  <a:srgbClr val="FF0000"/>
                </a:solidFill>
                <a:effectLst/>
                <a:ea typeface="Times New Roman" panose="02020603050405020304" pitchFamily="18" charset="0"/>
                <a:cs typeface="Calibri" panose="020F0502020204030204" pitchFamily="34" charset="0"/>
              </a:rPr>
              <a:t>NB.  It is not entirely how close the numbers are that decides which strategy (counting up or counting back) is appropriate,</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0" i="1" u="none" strike="noStrike" cap="none" normalizeH="0" baseline="0" dirty="0" smtClean="0">
                <a:ln>
                  <a:noFill/>
                </a:ln>
                <a:solidFill>
                  <a:srgbClr val="FF0000"/>
                </a:solidFill>
                <a:effectLst/>
                <a:ea typeface="Times New Roman" panose="02020603050405020304" pitchFamily="18" charset="0"/>
                <a:cs typeface="Calibri" panose="020F0502020204030204" pitchFamily="34" charset="0"/>
              </a:rPr>
              <a:t> it is the difficulty of the calculation involved. So 64 – 40 may be best done by counting back, but 64 – 27 is best done by counting up.</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400" b="0" i="1" u="none" strike="noStrike" cap="none" normalizeH="0" baseline="0" dirty="0" smtClean="0">
                <a:ln>
                  <a:noFill/>
                </a:ln>
                <a:solidFill>
                  <a:srgbClr val="FF0000"/>
                </a:solidFill>
                <a:effectLst/>
                <a:ea typeface="Times New Roman" panose="02020603050405020304" pitchFamily="18" charset="0"/>
                <a:cs typeface="Calibri" panose="020F0502020204030204" pitchFamily="34" charset="0"/>
              </a:rPr>
              <a:t> Children need to be able to recognise whether they want to count back or count up using Frog. If in doubt, use Frog! Children make fewer errors!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Subtract larger numbers with confidence, using Frog for counting up, e.g. 302 – 288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Understand that multiplication is commutative, e.g. 4 x 8 is the same as 8 x 4.</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Know the 2x, 3x, 5x and 10x times tables. All tables need to be learned to 12</a:t>
            </a:r>
            <a:r>
              <a:rPr kumimoji="0" lang="en-GB" altLang="en-US" sz="1400" b="0" i="0" u="none" strike="noStrike" cap="none" normalizeH="0" baseline="30000" dirty="0" smtClean="0">
                <a:ln>
                  <a:noFill/>
                </a:ln>
                <a:solidFill>
                  <a:schemeClr val="tx1"/>
                </a:solidFill>
                <a:effectLst/>
                <a:ea typeface="Times New Roman" panose="02020603050405020304" pitchFamily="18" charset="0"/>
                <a:cs typeface="Calibri" panose="020F0502020204030204" pitchFamily="34" charset="0"/>
              </a:rPr>
              <a:t>th</a:t>
            </a: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multiple. Include division facts (important).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So we know how many 3s in 36, i.e. 36 ÷ 3 = 12, as well as knowing 12 x 3 = 36.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Multiply any 2-digit number by 10 or a single-digit number by 100; divide any multiple of 10,100</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Understand the effect of multiplying and dividing whole numbers by 10 and 100.</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sz="1400"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Multiply a 1 digit number by a 2 digit number starting to use the grid e.g.  4 x 13 = </a:t>
            </a: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62486672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AutoShape 2"/>
          <p:cNvCxnSpPr>
            <a:cxnSpLocks noChangeShapeType="1"/>
          </p:cNvCxnSpPr>
          <p:nvPr/>
        </p:nvCxnSpPr>
        <p:spPr bwMode="auto">
          <a:xfrm flipH="1">
            <a:off x="4440555" y="6721475"/>
            <a:ext cx="171450" cy="20002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 name="AutoShape 3"/>
          <p:cNvCxnSpPr>
            <a:cxnSpLocks noChangeShapeType="1"/>
          </p:cNvCxnSpPr>
          <p:nvPr/>
        </p:nvCxnSpPr>
        <p:spPr bwMode="auto">
          <a:xfrm>
            <a:off x="4707255" y="6721475"/>
            <a:ext cx="209550" cy="20002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Rectangle 4"/>
          <p:cNvSpPr>
            <a:spLocks noChangeArrowheads="1"/>
          </p:cNvSpPr>
          <p:nvPr/>
        </p:nvSpPr>
        <p:spPr bwMode="auto">
          <a:xfrm>
            <a:off x="361508" y="667784"/>
            <a:ext cx="1085584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Partition to double and halve numbers                             </a:t>
            </a:r>
            <a:endParaRPr kumimoji="0" lang="en-GB" altLang="en-US"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a:t>
            </a:r>
            <a:endParaRPr kumimoji="0" lang="en-GB" altLang="en-US"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25    +    4  = 29</a:t>
            </a:r>
            <a:endParaRPr kumimoji="0" lang="en-GB" altLang="en-US"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Know that division is the inverse of multiplication, e.g. that </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a:t>
            </a: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x 3 = 21 ≡ 21 </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a:t>
            </a:r>
            <a:r>
              <a:rPr kumimoji="0" lang="en-GB" altLang="en-US" b="0" i="0" u="none" strike="noStrike" cap="none" normalizeH="0" baseline="0" dirty="0" smtClean="0">
                <a:ln>
                  <a:noFill/>
                </a:ln>
                <a:solidFill>
                  <a:schemeClr val="tx1"/>
                </a:solidFill>
                <a:effectLst/>
                <a:ea typeface="Times New Roman" panose="02020603050405020304" pitchFamily="18" charset="0"/>
                <a:cs typeface="Calibri" panose="020F0502020204030204" pitchFamily="34" charset="0"/>
              </a:rPr>
              <a:t> 3 = ?</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Recognise and derive equivalent fractions for ½, ¼, ¾, e.g. ¼ ≡ </a:t>
            </a:r>
            <a:r>
              <a:rPr kumimoji="0" lang="en-GB" altLang="en-US" b="0" i="0" u="none" strike="noStrike" cap="none" normalizeH="0" baseline="3000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3</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a:t>
            </a:r>
            <a:r>
              <a:rPr kumimoji="0" lang="en-GB" altLang="en-US" b="0" i="0" u="none" strike="noStrike" cap="none" normalizeH="0" baseline="-3000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12</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 </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Find unit and non-unit fractions of small amounts.</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Add and subtract easy amounts of money, e.g. £3.64 + £4.50, and give change by counting up, e.g. £10 – £6.95 as £6.95 + 5p + £3 so change is £3.05.  </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Compare durations of events using analogue and digital times.</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Know that there are 100cm in a metre and that there are 10mm in a centimetre; use a ruler to measure lines.</a:t>
            </a:r>
            <a:endParaRPr kumimoji="0" lang="en-GB" altLang="en-US" b="0" i="0" u="none" strike="noStrike" cap="none" normalizeH="0" baseline="0" dirty="0" smtClean="0">
              <a:ln>
                <a:noFill/>
              </a:ln>
              <a:solidFill>
                <a:schemeClr val="tx1"/>
              </a:solidFill>
              <a:effectLst/>
              <a:latin typeface="Calibri" panose="020F0502020204030204" pitchFamily="34"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sym typeface="Symbol" panose="05050102010706020507" pitchFamily="18" charset="2"/>
              </a:rPr>
              <a:t>Identify right angles as 90⁰ in shapes, and also as turns; recognise angles as less than or greater than 90⁰; identify horizontal and vertical lines. </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0409" y="4084104"/>
            <a:ext cx="3044456" cy="2283342"/>
          </a:xfrm>
          <a:prstGeom prst="rect">
            <a:avLst/>
          </a:prstGeom>
        </p:spPr>
      </p:pic>
    </p:spTree>
    <p:extLst>
      <p:ext uri="{BB962C8B-B14F-4D97-AF65-F5344CB8AC3E}">
        <p14:creationId xmlns:p14="http://schemas.microsoft.com/office/powerpoint/2010/main" val="347410188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1879" y="390666"/>
            <a:ext cx="4245935" cy="6463308"/>
          </a:xfrm>
          <a:prstGeom prst="rect">
            <a:avLst/>
          </a:prstGeom>
        </p:spPr>
        <p:txBody>
          <a:bodyPr wrap="square">
            <a:spAutoFit/>
          </a:bodyPr>
          <a:lstStyle/>
          <a:p>
            <a:pPr marL="228600">
              <a:spcAft>
                <a:spcPts val="0"/>
              </a:spcAft>
            </a:pPr>
            <a:r>
              <a:rPr lang="en-GB" b="1" u="sng" dirty="0">
                <a:latin typeface="Calibri" panose="020F0502020204030204" pitchFamily="34" charset="0"/>
                <a:cs typeface="Calibri" panose="020F0502020204030204" pitchFamily="34" charset="0"/>
              </a:rPr>
              <a:t>Year 4</a:t>
            </a:r>
            <a:endParaRPr lang="en-GB" sz="1600" b="1" u="sng" dirty="0">
              <a:latin typeface="Arial" panose="020B0604020202020204" pitchFamily="34" charset="0"/>
            </a:endParaRPr>
          </a:p>
          <a:p>
            <a:pPr marL="228600">
              <a:spcAft>
                <a:spcPts val="0"/>
              </a:spcAft>
            </a:pPr>
            <a:r>
              <a:rPr lang="en-GB" i="1" dirty="0">
                <a:latin typeface="Calibri" panose="020F0502020204030204" pitchFamily="34" charset="0"/>
                <a:ea typeface="Times New Roman" panose="02020603050405020304" pitchFamily="18" charset="0"/>
                <a:cs typeface="Calibri" panose="020F0502020204030204" pitchFamily="34" charset="0"/>
              </a:rPr>
              <a:t>By the end of year 4, children should be able to confidently:</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Locate 4 and 5 digit numbers on a landmarked line and use this to compare and order numbers; round to ten, a hundred and a thousand.</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Understand the numbers of 1s, 10s, 100s, 1000s and 10,000s in a 5-digit number and the use of zero as a place holder.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Know that one-place decimal numbers represent ones and tenths e.g. 3.7 = 3 ones and 7 tenths.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Count in steps of 2, 4, 5, 10, 50, 100 and 1000.</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Recognise negative numbers in relation to number lines and temperature.</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Add multiples of 1, 10, 100, 1000 without difficulty, e.g. 15,347 + 3000, 434 + 300 and 648 – 220</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Mentally add and subtract any pair of two digit numbers</a:t>
            </a:r>
            <a:endParaRPr lang="en-GB" dirty="0"/>
          </a:p>
        </p:txBody>
      </p:sp>
      <p:sp>
        <p:nvSpPr>
          <p:cNvPr id="3" name="Rectangle 2"/>
          <p:cNvSpPr/>
          <p:nvPr/>
        </p:nvSpPr>
        <p:spPr>
          <a:xfrm>
            <a:off x="5745787" y="607459"/>
            <a:ext cx="4570675" cy="369332"/>
          </a:xfrm>
          <a:prstGeom prst="rect">
            <a:avLst/>
          </a:prstGeom>
        </p:spPr>
        <p:txBody>
          <a:bodyPr wrap="none">
            <a:spAutoFit/>
          </a:bodyPr>
          <a:lstStyle/>
          <a:p>
            <a:r>
              <a:rPr lang="en-GB" dirty="0">
                <a:latin typeface="Calibri" panose="020F0502020204030204" pitchFamily="34" charset="0"/>
                <a:ea typeface="Times New Roman" panose="02020603050405020304" pitchFamily="18" charset="0"/>
                <a:cs typeface="Calibri" panose="020F0502020204030204" pitchFamily="34" charset="0"/>
              </a:rPr>
              <a:t>Subtract 3 digit numbers from 3 digit numbers </a:t>
            </a:r>
            <a:endParaRPr lang="en-GB" dirty="0"/>
          </a:p>
        </p:txBody>
      </p:sp>
      <p:sp>
        <p:nvSpPr>
          <p:cNvPr id="4" name="Rectangle 3"/>
          <p:cNvSpPr/>
          <p:nvPr/>
        </p:nvSpPr>
        <p:spPr>
          <a:xfrm>
            <a:off x="5546650" y="1053060"/>
            <a:ext cx="6096000" cy="2862322"/>
          </a:xfrm>
          <a:prstGeom prst="rect">
            <a:avLst/>
          </a:prstGeom>
        </p:spPr>
        <p:txBody>
          <a:bodyPr>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Multiply 1 and 2 digit numbers by 10, 100 and 1000; divide 1 and 2 digit numbers by 10 and 100 to understand place value in decimal numbers with one place.</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Know and recite 2x, 3x, 4x, 5x, 9x, 10x times tables incl. division facts up to 12</a:t>
            </a:r>
            <a:r>
              <a:rPr lang="en-GB" baseline="30000" dirty="0">
                <a:latin typeface="Calibri" panose="020F0502020204030204" pitchFamily="34" charset="0"/>
                <a:ea typeface="Times New Roman" panose="02020603050405020304" pitchFamily="18" charset="0"/>
                <a:cs typeface="Calibri" panose="020F0502020204030204" pitchFamily="34" charset="0"/>
              </a:rPr>
              <a:t>th</a:t>
            </a:r>
            <a:r>
              <a:rPr lang="en-GB" dirty="0">
                <a:latin typeface="Calibri" panose="020F0502020204030204" pitchFamily="34" charset="0"/>
                <a:ea typeface="Times New Roman" panose="02020603050405020304" pitchFamily="18" charset="0"/>
                <a:cs typeface="Calibri" panose="020F0502020204030204" pitchFamily="34" charset="0"/>
              </a:rPr>
              <a:t> multiple; include multiplying by 0 (e.g. 5 x 0 = 0, 7 x 0 = 0) or by 1 (e.g. 5 x 1 = 5, ½ x 1 = ½).</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Multiply 1- digit numbers by 2-digit or friendly 3-digit numbers using grid method.</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Know how to use ‘efficient chunking’ for division above the range of the tables’ facts</a:t>
            </a:r>
            <a:endParaRPr lang="en-GB" dirty="0"/>
          </a:p>
        </p:txBody>
      </p:sp>
      <p:sp>
        <p:nvSpPr>
          <p:cNvPr id="5" name="Rectangle 4"/>
          <p:cNvSpPr/>
          <p:nvPr/>
        </p:nvSpPr>
        <p:spPr>
          <a:xfrm>
            <a:off x="5823097" y="3991652"/>
            <a:ext cx="6096000" cy="2862322"/>
          </a:xfrm>
          <a:prstGeom prst="rect">
            <a:avLst/>
          </a:prstGeom>
        </p:spPr>
        <p:txBody>
          <a:bodyPr>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Write the equivalent fraction for fractions with given denominators or numerators, e.g. ½ = </a:t>
            </a:r>
            <a:r>
              <a:rPr lang="en-GB" baseline="30000" dirty="0">
                <a:latin typeface="Calibri" panose="020F0502020204030204" pitchFamily="34" charset="0"/>
                <a:ea typeface="Times New Roman" panose="02020603050405020304" pitchFamily="18" charset="0"/>
                <a:cs typeface="Calibri" panose="020F0502020204030204" pitchFamily="34" charset="0"/>
              </a:rPr>
              <a:t>?</a:t>
            </a:r>
            <a:r>
              <a:rPr lang="en-GB" dirty="0">
                <a:latin typeface="Calibri" panose="020F0502020204030204" pitchFamily="34" charset="0"/>
                <a:ea typeface="Times New Roman" panose="02020603050405020304" pitchFamily="18" charset="0"/>
                <a:cs typeface="Calibri" panose="020F0502020204030204" pitchFamily="34" charset="0"/>
              </a:rPr>
              <a:t>/</a:t>
            </a:r>
            <a:r>
              <a:rPr lang="en-GB" baseline="-25000" dirty="0">
                <a:latin typeface="Calibri" panose="020F0502020204030204" pitchFamily="34" charset="0"/>
                <a:ea typeface="Times New Roman" panose="02020603050405020304" pitchFamily="18" charset="0"/>
                <a:cs typeface="Calibri" panose="020F0502020204030204" pitchFamily="34" charset="0"/>
              </a:rPr>
              <a:t>8</a:t>
            </a:r>
            <a:r>
              <a:rPr lang="en-GB" dirty="0">
                <a:latin typeface="Calibri" panose="020F0502020204030204" pitchFamily="34" charset="0"/>
                <a:ea typeface="Times New Roman" panose="02020603050405020304" pitchFamily="18" charset="0"/>
                <a:cs typeface="Calibri" panose="020F0502020204030204" pitchFamily="34" charset="0"/>
              </a:rPr>
              <a:t>; reduce a fraction to its simplest form, e.g. </a:t>
            </a:r>
            <a:r>
              <a:rPr lang="en-GB" baseline="30000" dirty="0">
                <a:latin typeface="Calibri" panose="020F0502020204030204" pitchFamily="34" charset="0"/>
                <a:ea typeface="Times New Roman" panose="02020603050405020304" pitchFamily="18" charset="0"/>
                <a:cs typeface="Calibri" panose="020F0502020204030204" pitchFamily="34" charset="0"/>
              </a:rPr>
              <a:t>6</a:t>
            </a:r>
            <a:r>
              <a:rPr lang="en-GB" dirty="0">
                <a:latin typeface="Calibri" panose="020F0502020204030204" pitchFamily="34" charset="0"/>
                <a:ea typeface="Times New Roman" panose="02020603050405020304" pitchFamily="18" charset="0"/>
                <a:cs typeface="Calibri" panose="020F0502020204030204" pitchFamily="34" charset="0"/>
              </a:rPr>
              <a:t>/</a:t>
            </a:r>
            <a:r>
              <a:rPr lang="en-GB" baseline="-25000" dirty="0">
                <a:latin typeface="Calibri" panose="020F0502020204030204" pitchFamily="34" charset="0"/>
                <a:ea typeface="Times New Roman" panose="02020603050405020304" pitchFamily="18" charset="0"/>
                <a:cs typeface="Calibri" panose="020F0502020204030204" pitchFamily="34" charset="0"/>
              </a:rPr>
              <a:t>12</a:t>
            </a:r>
            <a:r>
              <a:rPr lang="en-GB" dirty="0">
                <a:latin typeface="Calibri" panose="020F0502020204030204" pitchFamily="34" charset="0"/>
                <a:ea typeface="Times New Roman" panose="02020603050405020304" pitchFamily="18" charset="0"/>
                <a:cs typeface="Calibri" panose="020F0502020204030204" pitchFamily="34" charset="0"/>
              </a:rPr>
              <a:t> ≡ ½.</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Convert between units of measurement, e.g. cm to m, g to Kg and ml to L; convert between units of time and between analogue and digital times.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Identify acute and obtuse angles, compare and order angles up to 180⁰.</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Interpret and present discreet data using bar charts and pictograms.</a:t>
            </a:r>
            <a:endParaRPr lang="en-GB" dirty="0"/>
          </a:p>
        </p:txBody>
      </p:sp>
    </p:spTree>
    <p:extLst>
      <p:ext uri="{BB962C8B-B14F-4D97-AF65-F5344CB8AC3E}">
        <p14:creationId xmlns:p14="http://schemas.microsoft.com/office/powerpoint/2010/main" val="321295196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432" y="144736"/>
            <a:ext cx="5596270" cy="6463308"/>
          </a:xfrm>
          <a:prstGeom prst="rect">
            <a:avLst/>
          </a:prstGeom>
        </p:spPr>
        <p:txBody>
          <a:bodyPr wrap="square">
            <a:spAutoFit/>
          </a:bodyPr>
          <a:lstStyle/>
          <a:p>
            <a:pPr marL="228600">
              <a:spcAft>
                <a:spcPts val="0"/>
              </a:spcAft>
            </a:pPr>
            <a:r>
              <a:rPr lang="en-GB" b="1" u="sng" dirty="0">
                <a:latin typeface="Calibri" panose="020F0502020204030204" pitchFamily="34" charset="0"/>
                <a:cs typeface="Calibri" panose="020F0502020204030204" pitchFamily="34" charset="0"/>
              </a:rPr>
              <a:t>Year 5</a:t>
            </a:r>
            <a:endParaRPr lang="en-GB" sz="1600" b="1" u="sng" dirty="0">
              <a:latin typeface="Arial" panose="020B0604020202020204" pitchFamily="34" charset="0"/>
            </a:endParaRPr>
          </a:p>
          <a:p>
            <a:pPr>
              <a:spcAft>
                <a:spcPts val="0"/>
              </a:spcAft>
            </a:pPr>
            <a:r>
              <a:rPr lang="en-GB" i="1" dirty="0">
                <a:latin typeface="Calibri" panose="020F0502020204030204" pitchFamily="34" charset="0"/>
                <a:ea typeface="Times New Roman" panose="02020603050405020304" pitchFamily="18" charset="0"/>
                <a:cs typeface="Calibri" panose="020F0502020204030204" pitchFamily="34" charset="0"/>
              </a:rPr>
              <a:t>By the end of year 5, children should be able to confidently:</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Locate 5 and 6 digit numbers on a landmarked line; use this to compare/order numbers.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Round to ten, a hundred, a thousand or ten thousand.</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Begin to read scales of different types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Understand a one-place decimal number as a number of tenths and a two-place decimal number as a number of hundredths.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Understand the effect of multiplying and dividing by 10 and 100 to give 1-place and 2-place decimal answers. E.g. 4.5 x 10 = 45, and 678 ÷ 100 = 6.78 etc.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Add or subtract 0.1 or 0.01 to/from any decimal number with confidence, e.g. 5.83 + 0.01 or 4.83 – 0.1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Add and subtract mentally with confidence – where the numbers are less than 100 or the calculation relies upon simple addition/subtraction and place value. Examples include: 6,723 – 400,  78 + 46, 72 – 46, 8020 + 910, 100 – 64, 5000 + 12,000, etc. </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Confidently add 3- and friendly 4-digit numbers together using a secure written method, including adding ‘piles’ of numbers</a:t>
            </a:r>
            <a:endParaRPr lang="en-GB" dirty="0"/>
          </a:p>
        </p:txBody>
      </p:sp>
      <p:sp>
        <p:nvSpPr>
          <p:cNvPr id="3" name="Rectangle 2"/>
          <p:cNvSpPr/>
          <p:nvPr/>
        </p:nvSpPr>
        <p:spPr>
          <a:xfrm>
            <a:off x="6101524" y="309748"/>
            <a:ext cx="5900654" cy="369332"/>
          </a:xfrm>
          <a:prstGeom prst="rect">
            <a:avLst/>
          </a:prstGeom>
        </p:spPr>
        <p:txBody>
          <a:bodyPr wrap="none">
            <a:spAutoFit/>
          </a:bodyPr>
          <a:lstStyle/>
          <a:p>
            <a:r>
              <a:rPr lang="en-GB" dirty="0">
                <a:latin typeface="Calibri" panose="020F0502020204030204" pitchFamily="34" charset="0"/>
                <a:ea typeface="Times New Roman" panose="02020603050405020304" pitchFamily="18" charset="0"/>
                <a:cs typeface="Calibri" panose="020F0502020204030204" pitchFamily="34" charset="0"/>
              </a:rPr>
              <a:t>Subtract larger numbers using expanded column subtraction </a:t>
            </a:r>
            <a:endParaRPr lang="en-GB" dirty="0"/>
          </a:p>
        </p:txBody>
      </p:sp>
      <p:sp>
        <p:nvSpPr>
          <p:cNvPr id="4" name="Rectangle 3"/>
          <p:cNvSpPr/>
          <p:nvPr/>
        </p:nvSpPr>
        <p:spPr>
          <a:xfrm>
            <a:off x="5911702" y="679080"/>
            <a:ext cx="6096000" cy="6463308"/>
          </a:xfrm>
          <a:prstGeom prst="rect">
            <a:avLst/>
          </a:prstGeom>
        </p:spPr>
        <p:txBody>
          <a:bodyPr>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Know and recite </a:t>
            </a:r>
            <a:r>
              <a:rPr lang="en-GB" b="1" dirty="0">
                <a:latin typeface="Calibri" panose="020F0502020204030204" pitchFamily="34" charset="0"/>
                <a:ea typeface="Times New Roman" panose="02020603050405020304" pitchFamily="18" charset="0"/>
                <a:cs typeface="Calibri" panose="020F0502020204030204" pitchFamily="34" charset="0"/>
              </a:rPr>
              <a:t>all</a:t>
            </a:r>
            <a:r>
              <a:rPr lang="en-GB" dirty="0">
                <a:latin typeface="Calibri" panose="020F0502020204030204" pitchFamily="34" charset="0"/>
                <a:ea typeface="Times New Roman" panose="02020603050405020304" pitchFamily="18" charset="0"/>
                <a:cs typeface="Calibri" panose="020F0502020204030204" pitchFamily="34" charset="0"/>
              </a:rPr>
              <a:t> times tables including division facts.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Multiply 2- and 3-digit numbers by numbers ≤12 using grid method; multiply 2-digit by 2-digit numbers using grid method.</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Scale up or down by a factor of 2, 5 or 10</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Perform divisions mentally within the range of tables facts using remainders and fractions and decimal equivalences, e.g. 68 ÷ 8 = 8 r4 or 8½  or 8.5</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Divide 2-digit and 3-digit numbers by one-digit numbers above the range of tables using efficient chunking.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Reduce fractions to their simplest form, including tenths to fifths and hundredths to tenths, e.g. 40/100 = 4/10 = 2/5  which is also 0.4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Identify simple fraction and decimal equivalents: ½ ≡ 0.5, 0.25 ≡ ¼ and 0.75 ≡ ¾.</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Measure and compare capacities, weights and lengths, including perimeters using SI units; understand the concept of area and count squares to find areas.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Understand the properties of triangles; find unknown angles in triangles and rectangles.</a:t>
            </a:r>
            <a:endParaRPr lang="en-GB" sz="1600" dirty="0">
              <a:latin typeface="Times New Roman" panose="02020603050405020304" pitchFamily="18" charset="0"/>
              <a:ea typeface="Times New Roman" panose="02020603050405020304" pitchFamily="18" charset="0"/>
            </a:endParaRPr>
          </a:p>
          <a:p>
            <a:pPr>
              <a:spcAft>
                <a:spcPts val="0"/>
              </a:spcAft>
            </a:pPr>
            <a:r>
              <a:rPr lang="en-GB" dirty="0">
                <a:latin typeface="Calibri" panose="020F0502020204030204" pitchFamily="34" charset="0"/>
                <a:ea typeface="Times New Roman" panose="02020603050405020304" pitchFamily="18" charset="0"/>
                <a:cs typeface="Calibri" panose="020F0502020204030204" pitchFamily="34" charset="0"/>
              </a:rPr>
              <a:t> </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
            </a:r>
            <a:br>
              <a:rPr lang="en-GB" dirty="0">
                <a:latin typeface="Calibri" panose="020F0502020204030204" pitchFamily="34" charset="0"/>
                <a:ea typeface="Times New Roman" panose="02020603050405020304" pitchFamily="18" charset="0"/>
                <a:cs typeface="Calibri" panose="020F0502020204030204" pitchFamily="34" charset="0"/>
              </a:rPr>
            </a:br>
            <a:endParaRPr lang="en-GB" dirty="0"/>
          </a:p>
        </p:txBody>
      </p:sp>
    </p:spTree>
    <p:extLst>
      <p:ext uri="{BB962C8B-B14F-4D97-AF65-F5344CB8AC3E}">
        <p14:creationId xmlns:p14="http://schemas.microsoft.com/office/powerpoint/2010/main" val="38637329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605" y="125956"/>
            <a:ext cx="4735033" cy="4247317"/>
          </a:xfrm>
          <a:prstGeom prst="rect">
            <a:avLst/>
          </a:prstGeom>
        </p:spPr>
        <p:txBody>
          <a:bodyPr wrap="square">
            <a:spAutoFit/>
          </a:bodyPr>
          <a:lstStyle/>
          <a:p>
            <a:pPr marL="228600">
              <a:spcAft>
                <a:spcPts val="0"/>
              </a:spcAft>
            </a:pPr>
            <a:r>
              <a:rPr lang="en-GB" b="1" u="sng" dirty="0">
                <a:latin typeface="Calibri" panose="020F0502020204030204" pitchFamily="34" charset="0"/>
                <a:cs typeface="Calibri" panose="020F0502020204030204" pitchFamily="34" charset="0"/>
              </a:rPr>
              <a:t>Year 6</a:t>
            </a:r>
            <a:endParaRPr lang="en-GB" sz="1600" b="1" u="sng" dirty="0">
              <a:latin typeface="Arial" panose="020B0604020202020204" pitchFamily="34" charset="0"/>
            </a:endParaRPr>
          </a:p>
          <a:p>
            <a:pPr>
              <a:spcAft>
                <a:spcPts val="0"/>
              </a:spcAft>
            </a:pPr>
            <a:r>
              <a:rPr lang="en-GB" i="1" dirty="0">
                <a:latin typeface="Calibri" panose="020F0502020204030204" pitchFamily="34" charset="0"/>
                <a:ea typeface="Times New Roman" panose="02020603050405020304" pitchFamily="18" charset="0"/>
                <a:cs typeface="Calibri" panose="020F0502020204030204" pitchFamily="34" charset="0"/>
              </a:rPr>
              <a:t>By the end of year 6, children should be able to confidently:</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Locate numbers up to 999,999 on a landmarked line; use this to compare/order numbers.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Round to ten, a hundred and a thousand, ten thousand or one hundred thousand.</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Read scales with accuracy and confidence</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Add and subtract mentally with confidence – where the numbers are less than 100 or the calculation relies upon simple addition/subtraction and place value. Examples include: 6,723 – 400,  78 + 46, 72 – 46, 8020 + 910, 100 – 64, 5000 + 12,000, etc. </a:t>
            </a:r>
            <a:endParaRPr lang="en-GB" sz="16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136917" y="4562771"/>
            <a:ext cx="4509511" cy="646331"/>
          </a:xfrm>
          <a:prstGeom prst="rect">
            <a:avLst/>
          </a:prstGeom>
        </p:spPr>
        <p:txBody>
          <a:bodyPr wrap="square">
            <a:spAutoFit/>
          </a:bodyPr>
          <a:lstStyle/>
          <a:p>
            <a:r>
              <a:rPr lang="en-GB" dirty="0">
                <a:latin typeface="Calibri" panose="020F0502020204030204" pitchFamily="34" charset="0"/>
                <a:ea typeface="Times New Roman" panose="02020603050405020304" pitchFamily="18" charset="0"/>
                <a:cs typeface="Calibri" panose="020F0502020204030204" pitchFamily="34" charset="0"/>
              </a:rPr>
              <a:t>Add several large or decimal numbers using written addition</a:t>
            </a:r>
            <a:endParaRPr lang="en-GB" dirty="0"/>
          </a:p>
        </p:txBody>
      </p:sp>
      <p:sp>
        <p:nvSpPr>
          <p:cNvPr id="4" name="Rectangle 3"/>
          <p:cNvSpPr/>
          <p:nvPr/>
        </p:nvSpPr>
        <p:spPr>
          <a:xfrm>
            <a:off x="66959" y="5519701"/>
            <a:ext cx="4423903" cy="369332"/>
          </a:xfrm>
          <a:prstGeom prst="rect">
            <a:avLst/>
          </a:prstGeom>
        </p:spPr>
        <p:txBody>
          <a:bodyPr wrap="none">
            <a:spAutoFit/>
          </a:bodyPr>
          <a:lstStyle/>
          <a:p>
            <a:r>
              <a:rPr lang="en-GB" dirty="0">
                <a:latin typeface="Calibri" panose="020F0502020204030204" pitchFamily="34" charset="0"/>
                <a:ea typeface="Times New Roman" panose="02020603050405020304" pitchFamily="18" charset="0"/>
                <a:cs typeface="Calibri" panose="020F0502020204030204" pitchFamily="34" charset="0"/>
              </a:rPr>
              <a:t>Subtract large numbers using decomposition </a:t>
            </a:r>
            <a:endParaRPr lang="en-GB" dirty="0"/>
          </a:p>
        </p:txBody>
      </p:sp>
      <p:sp>
        <p:nvSpPr>
          <p:cNvPr id="5" name="Rectangle 4"/>
          <p:cNvSpPr/>
          <p:nvPr/>
        </p:nvSpPr>
        <p:spPr>
          <a:xfrm>
            <a:off x="5450958" y="511214"/>
            <a:ext cx="6096000" cy="923330"/>
          </a:xfrm>
          <a:prstGeom prst="rect">
            <a:avLst/>
          </a:prstGeom>
        </p:spPr>
        <p:txBody>
          <a:bodyPr>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Multiply numbers up to 20 by single-digit numbers mentally or using grid method. </a:t>
            </a:r>
            <a:endParaRPr lang="en-GB" sz="1600" dirty="0">
              <a:latin typeface="Times New Roman" panose="02020603050405020304" pitchFamily="18" charset="0"/>
              <a:ea typeface="Times New Roman" panose="02020603050405020304" pitchFamily="18" charset="0"/>
            </a:endParaRPr>
          </a:p>
          <a:p>
            <a:r>
              <a:rPr lang="en-GB" dirty="0">
                <a:latin typeface="Calibri" panose="020F0502020204030204" pitchFamily="34" charset="0"/>
                <a:ea typeface="Times New Roman" panose="02020603050405020304" pitchFamily="18" charset="0"/>
                <a:cs typeface="Calibri" panose="020F0502020204030204" pitchFamily="34" charset="0"/>
              </a:rPr>
              <a:t>Multiply 3-digit by numbers up to 12 </a:t>
            </a:r>
            <a:endParaRPr lang="en-GB" dirty="0"/>
          </a:p>
        </p:txBody>
      </p:sp>
      <p:sp>
        <p:nvSpPr>
          <p:cNvPr id="6" name="Rectangle 5"/>
          <p:cNvSpPr/>
          <p:nvPr/>
        </p:nvSpPr>
        <p:spPr>
          <a:xfrm>
            <a:off x="5344633" y="1515416"/>
            <a:ext cx="6096000" cy="4801314"/>
          </a:xfrm>
          <a:prstGeom prst="rect">
            <a:avLst/>
          </a:prstGeom>
        </p:spPr>
        <p:txBody>
          <a:bodyPr>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Multiply 2-digit numbers by 2-digit or 3-digit numbers using grid method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Scale up or down by a factor of 2, 5 or 10</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Perform divisions mentally within the range of tables facts using remainders or rounding the answer up or down as appropriate, e.g. 68 ÷ 8 = 8 r4 or 8½  or how many toy spiders can be made if I have 68 legs? (</a:t>
            </a:r>
            <a:r>
              <a:rPr lang="en-GB" dirty="0" err="1">
                <a:latin typeface="Calibri" panose="020F0502020204030204" pitchFamily="34" charset="0"/>
                <a:ea typeface="Times New Roman" panose="02020603050405020304" pitchFamily="18" charset="0"/>
                <a:cs typeface="Calibri" panose="020F0502020204030204" pitchFamily="34" charset="0"/>
              </a:rPr>
              <a:t>Ans</a:t>
            </a:r>
            <a:r>
              <a:rPr lang="en-GB" dirty="0">
                <a:latin typeface="Calibri" panose="020F0502020204030204" pitchFamily="34" charset="0"/>
                <a:ea typeface="Times New Roman" panose="02020603050405020304" pitchFamily="18" charset="0"/>
                <a:cs typeface="Calibri" panose="020F0502020204030204" pitchFamily="34" charset="0"/>
              </a:rPr>
              <a:t> = 8) or how many minibuses each holding 8 children will be needed to transport 68 children? (</a:t>
            </a:r>
            <a:r>
              <a:rPr lang="en-GB" dirty="0" err="1">
                <a:latin typeface="Calibri" panose="020F0502020204030204" pitchFamily="34" charset="0"/>
                <a:ea typeface="Times New Roman" panose="02020603050405020304" pitchFamily="18" charset="0"/>
                <a:cs typeface="Calibri" panose="020F0502020204030204" pitchFamily="34" charset="0"/>
              </a:rPr>
              <a:t>Ans</a:t>
            </a:r>
            <a:r>
              <a:rPr lang="en-GB" dirty="0">
                <a:latin typeface="Calibri" panose="020F0502020204030204" pitchFamily="34" charset="0"/>
                <a:ea typeface="Times New Roman" panose="02020603050405020304" pitchFamily="18" charset="0"/>
                <a:cs typeface="Calibri" panose="020F0502020204030204" pitchFamily="34" charset="0"/>
              </a:rPr>
              <a:t> = 9).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Divide 3-digit by one-digit numbers using chunking.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Recognise equivalent fractions, e.g. </a:t>
            </a:r>
            <a:r>
              <a:rPr lang="en-GB" baseline="30000" dirty="0">
                <a:latin typeface="Calibri" panose="020F0502020204030204" pitchFamily="34" charset="0"/>
                <a:ea typeface="Times New Roman" panose="02020603050405020304" pitchFamily="18" charset="0"/>
                <a:cs typeface="Calibri" panose="020F0502020204030204" pitchFamily="34" charset="0"/>
              </a:rPr>
              <a:t>4</a:t>
            </a:r>
            <a:r>
              <a:rPr lang="en-GB" dirty="0">
                <a:latin typeface="Calibri" panose="020F0502020204030204" pitchFamily="34" charset="0"/>
                <a:ea typeface="Times New Roman" panose="02020603050405020304" pitchFamily="18" charset="0"/>
                <a:cs typeface="Calibri" panose="020F0502020204030204" pitchFamily="34" charset="0"/>
              </a:rPr>
              <a:t>/</a:t>
            </a:r>
            <a:r>
              <a:rPr lang="en-GB" baseline="-25000" dirty="0">
                <a:latin typeface="Calibri" panose="020F0502020204030204" pitchFamily="34" charset="0"/>
                <a:ea typeface="Times New Roman" panose="02020603050405020304" pitchFamily="18" charset="0"/>
                <a:cs typeface="Calibri" panose="020F0502020204030204" pitchFamily="34" charset="0"/>
              </a:rPr>
              <a:t>8</a:t>
            </a:r>
            <a:r>
              <a:rPr lang="en-GB" dirty="0">
                <a:latin typeface="Calibri" panose="020F0502020204030204" pitchFamily="34" charset="0"/>
                <a:ea typeface="Times New Roman" panose="02020603050405020304" pitchFamily="18" charset="0"/>
                <a:cs typeface="Calibri" panose="020F0502020204030204" pitchFamily="34" charset="0"/>
              </a:rPr>
              <a:t> = ½; reduce fractions to their simplest form</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Identify simple fraction/decimal equivalents: ½ = 0.5, ¼ = 0.25, ¾ = 0.75, </a:t>
            </a:r>
            <a:r>
              <a:rPr lang="en-GB" baseline="30000" dirty="0">
                <a:latin typeface="Calibri" panose="020F0502020204030204" pitchFamily="34" charset="0"/>
                <a:ea typeface="Times New Roman" panose="02020603050405020304" pitchFamily="18" charset="0"/>
                <a:cs typeface="Calibri" panose="020F0502020204030204" pitchFamily="34" charset="0"/>
              </a:rPr>
              <a:t>1</a:t>
            </a:r>
            <a:r>
              <a:rPr lang="en-GB" dirty="0">
                <a:latin typeface="Calibri" panose="020F0502020204030204" pitchFamily="34" charset="0"/>
                <a:ea typeface="Times New Roman" panose="02020603050405020304" pitchFamily="18" charset="0"/>
                <a:cs typeface="Calibri" panose="020F0502020204030204" pitchFamily="34" charset="0"/>
              </a:rPr>
              <a:t>/</a:t>
            </a:r>
            <a:r>
              <a:rPr lang="en-GB" baseline="-25000" dirty="0">
                <a:latin typeface="Calibri" panose="020F0502020204030204" pitchFamily="34" charset="0"/>
                <a:ea typeface="Times New Roman" panose="02020603050405020304" pitchFamily="18" charset="0"/>
                <a:cs typeface="Calibri" panose="020F0502020204030204" pitchFamily="34" charset="0"/>
              </a:rPr>
              <a:t>3</a:t>
            </a:r>
            <a:r>
              <a:rPr lang="en-GB" dirty="0">
                <a:latin typeface="Calibri" panose="020F0502020204030204" pitchFamily="34" charset="0"/>
                <a:ea typeface="Times New Roman" panose="02020603050405020304" pitchFamily="18" charset="0"/>
                <a:cs typeface="Calibri" panose="020F0502020204030204" pitchFamily="34" charset="0"/>
              </a:rPr>
              <a:t> = 0.33, etc.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Understand that if two numbers less than 1 are multiplied, the answer is smaller than either of them.</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Calculate simple percentages of whole numbers.</a:t>
            </a:r>
            <a:endParaRPr lang="en-GB"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040607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8716" y="529717"/>
            <a:ext cx="7914167" cy="3139321"/>
          </a:xfrm>
          <a:prstGeom prst="rect">
            <a:avLst/>
          </a:prstGeom>
        </p:spPr>
        <p:txBody>
          <a:bodyPr wrap="square">
            <a:spAutoFit/>
          </a:bodyPr>
          <a:lstStyle/>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Solve missing number problems.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Generate and describe linear sequences.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Use, read and write, and convert between, standard units.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Measure areas and perimeters; understand that area is a measurement of covering and is measured in square units, and perimeter is a length, measured in cm, m or mm.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Use 12 and 24 hour clocks; calculate time intervals; use timetables. </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Compare and classify geometric shapes; identify circles and parts of circles.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Identify positions in the first and fourth quadrants on a co-ordinate grid; reflect and translate shapes.</a:t>
            </a:r>
            <a:endParaRPr lang="en-GB" sz="16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dirty="0">
                <a:latin typeface="Calibri" panose="020F0502020204030204" pitchFamily="34" charset="0"/>
                <a:ea typeface="Times New Roman" panose="02020603050405020304" pitchFamily="18" charset="0"/>
                <a:cs typeface="Calibri" panose="020F0502020204030204" pitchFamily="34" charset="0"/>
              </a:rPr>
              <a:t>Find and interpret the mean (average) of several quantities. </a:t>
            </a:r>
            <a:endParaRPr lang="en-GB" sz="16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3544" y="3234956"/>
            <a:ext cx="4150242" cy="311268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1860" y="3891516"/>
            <a:ext cx="3274828" cy="2456121"/>
          </a:xfrm>
          <a:prstGeom prst="rect">
            <a:avLst/>
          </a:prstGeom>
        </p:spPr>
      </p:pic>
    </p:spTree>
    <p:extLst>
      <p:ext uri="{BB962C8B-B14F-4D97-AF65-F5344CB8AC3E}">
        <p14:creationId xmlns:p14="http://schemas.microsoft.com/office/powerpoint/2010/main" val="15336749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0200" y="357187"/>
            <a:ext cx="8991600" cy="6143625"/>
          </a:xfrm>
          <a:prstGeom prst="rect">
            <a:avLst/>
          </a:prstGeom>
        </p:spPr>
      </p:pic>
    </p:spTree>
    <p:extLst>
      <p:ext uri="{BB962C8B-B14F-4D97-AF65-F5344CB8AC3E}">
        <p14:creationId xmlns:p14="http://schemas.microsoft.com/office/powerpoint/2010/main" val="27088986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75501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3155" y="1757695"/>
            <a:ext cx="8315325" cy="4171950"/>
          </a:xfrm>
          <a:prstGeom prst="rect">
            <a:avLst/>
          </a:prstGeom>
        </p:spPr>
      </p:pic>
    </p:spTree>
    <p:extLst>
      <p:ext uri="{BB962C8B-B14F-4D97-AF65-F5344CB8AC3E}">
        <p14:creationId xmlns:p14="http://schemas.microsoft.com/office/powerpoint/2010/main" val="335440462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925033" y="712381"/>
            <a:ext cx="2594735" cy="2258090"/>
          </a:xfrm>
          <a:prstGeom prst="rect">
            <a:avLst/>
          </a:prstGeom>
          <a:noFill/>
          <a:ln>
            <a:noFill/>
          </a:ln>
        </p:spPr>
      </p:pic>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925033" y="3955312"/>
            <a:ext cx="2315563" cy="2118759"/>
          </a:xfrm>
          <a:prstGeom prst="rect">
            <a:avLst/>
          </a:prstGeom>
          <a:noFill/>
          <a:ln>
            <a:noFill/>
          </a:ln>
        </p:spPr>
      </p:pic>
      <p:sp>
        <p:nvSpPr>
          <p:cNvPr id="5" name="TextBox 4"/>
          <p:cNvSpPr txBox="1"/>
          <p:nvPr/>
        </p:nvSpPr>
        <p:spPr>
          <a:xfrm>
            <a:off x="5667153" y="563526"/>
            <a:ext cx="4348717" cy="1661993"/>
          </a:xfrm>
          <a:prstGeom prst="rect">
            <a:avLst/>
          </a:prstGeom>
          <a:noFill/>
        </p:spPr>
        <p:txBody>
          <a:bodyPr wrap="square" rtlCol="0">
            <a:spAutoFit/>
          </a:bodyPr>
          <a:lstStyle/>
          <a:p>
            <a:endParaRPr lang="en-GB" dirty="0" smtClean="0"/>
          </a:p>
          <a:p>
            <a:endParaRPr lang="en-GB" dirty="0"/>
          </a:p>
          <a:p>
            <a:r>
              <a:rPr lang="en-GB" sz="6600" dirty="0" smtClean="0"/>
              <a:t>72-27=</a:t>
            </a:r>
            <a:endParaRPr lang="en-GB" sz="6600" dirty="0"/>
          </a:p>
        </p:txBody>
      </p:sp>
      <p:sp>
        <p:nvSpPr>
          <p:cNvPr id="7" name="Rectangle 6"/>
          <p:cNvSpPr/>
          <p:nvPr/>
        </p:nvSpPr>
        <p:spPr>
          <a:xfrm>
            <a:off x="5921050" y="4578203"/>
            <a:ext cx="3248005" cy="1015663"/>
          </a:xfrm>
          <a:prstGeom prst="rect">
            <a:avLst/>
          </a:prstGeom>
        </p:spPr>
        <p:txBody>
          <a:bodyPr wrap="none">
            <a:spAutoFit/>
          </a:bodyPr>
          <a:lstStyle/>
          <a:p>
            <a:r>
              <a:rPr lang="en-GB" sz="6000" dirty="0" smtClean="0"/>
              <a:t>174 – 27=</a:t>
            </a:r>
            <a:endParaRPr lang="en-GB" sz="6000" dirty="0"/>
          </a:p>
        </p:txBody>
      </p:sp>
    </p:spTree>
    <p:extLst>
      <p:ext uri="{BB962C8B-B14F-4D97-AF65-F5344CB8AC3E}">
        <p14:creationId xmlns:p14="http://schemas.microsoft.com/office/powerpoint/2010/main" val="28320463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57841" y="434273"/>
            <a:ext cx="8515350" cy="4543425"/>
          </a:xfrm>
          <a:prstGeom prst="rect">
            <a:avLst/>
          </a:prstGeom>
        </p:spPr>
      </p:pic>
    </p:spTree>
    <p:extLst>
      <p:ext uri="{BB962C8B-B14F-4D97-AF65-F5344CB8AC3E}">
        <p14:creationId xmlns:p14="http://schemas.microsoft.com/office/powerpoint/2010/main" val="29477986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85925" y="881062"/>
            <a:ext cx="8820150" cy="5095875"/>
          </a:xfrm>
          <a:prstGeom prst="rect">
            <a:avLst/>
          </a:prstGeom>
        </p:spPr>
      </p:pic>
    </p:spTree>
    <p:extLst>
      <p:ext uri="{BB962C8B-B14F-4D97-AF65-F5344CB8AC3E}">
        <p14:creationId xmlns:p14="http://schemas.microsoft.com/office/powerpoint/2010/main" val="11273680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5925" y="557212"/>
            <a:ext cx="8820150" cy="5743575"/>
          </a:xfrm>
          <a:prstGeom prst="rect">
            <a:avLst/>
          </a:prstGeom>
        </p:spPr>
      </p:pic>
      <p:sp>
        <p:nvSpPr>
          <p:cNvPr id="3" name="TextBox 2"/>
          <p:cNvSpPr txBox="1"/>
          <p:nvPr/>
        </p:nvSpPr>
        <p:spPr>
          <a:xfrm>
            <a:off x="255181" y="340242"/>
            <a:ext cx="2838893" cy="369332"/>
          </a:xfrm>
          <a:prstGeom prst="rect">
            <a:avLst/>
          </a:prstGeom>
          <a:noFill/>
        </p:spPr>
        <p:txBody>
          <a:bodyPr wrap="square" rtlCol="0">
            <a:spAutoFit/>
          </a:bodyPr>
          <a:lstStyle/>
          <a:p>
            <a:r>
              <a:rPr lang="en-GB" dirty="0" smtClean="0"/>
              <a:t>Year 2/3</a:t>
            </a:r>
            <a:endParaRPr lang="en-GB" dirty="0"/>
          </a:p>
        </p:txBody>
      </p:sp>
    </p:spTree>
    <p:extLst>
      <p:ext uri="{BB962C8B-B14F-4D97-AF65-F5344CB8AC3E}">
        <p14:creationId xmlns:p14="http://schemas.microsoft.com/office/powerpoint/2010/main" val="271302560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3629" y="650137"/>
            <a:ext cx="5505450" cy="5238750"/>
          </a:xfrm>
          <a:prstGeom prst="rect">
            <a:avLst/>
          </a:prstGeom>
        </p:spPr>
      </p:pic>
      <p:pic>
        <p:nvPicPr>
          <p:cNvPr id="4" name="Picture 3"/>
          <p:cNvPicPr>
            <a:picLocks noChangeAspect="1"/>
          </p:cNvPicPr>
          <p:nvPr/>
        </p:nvPicPr>
        <p:blipFill>
          <a:blip r:embed="rId3"/>
          <a:stretch>
            <a:fillRect/>
          </a:stretch>
        </p:blipFill>
        <p:spPr>
          <a:xfrm>
            <a:off x="6403347" y="650137"/>
            <a:ext cx="3914775" cy="5562600"/>
          </a:xfrm>
          <a:prstGeom prst="rect">
            <a:avLst/>
          </a:prstGeom>
        </p:spPr>
      </p:pic>
    </p:spTree>
    <p:extLst>
      <p:ext uri="{BB962C8B-B14F-4D97-AF65-F5344CB8AC3E}">
        <p14:creationId xmlns:p14="http://schemas.microsoft.com/office/powerpoint/2010/main" val="194046600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5082" y="761336"/>
            <a:ext cx="4599346" cy="4544311"/>
          </a:xfrm>
          <a:prstGeom prst="rect">
            <a:avLst/>
          </a:prstGeom>
        </p:spPr>
      </p:pic>
      <p:pic>
        <p:nvPicPr>
          <p:cNvPr id="3" name="Picture 2"/>
          <p:cNvPicPr>
            <a:picLocks noChangeAspect="1"/>
          </p:cNvPicPr>
          <p:nvPr/>
        </p:nvPicPr>
        <p:blipFill>
          <a:blip r:embed="rId3"/>
          <a:stretch>
            <a:fillRect/>
          </a:stretch>
        </p:blipFill>
        <p:spPr>
          <a:xfrm>
            <a:off x="5341088" y="580803"/>
            <a:ext cx="6400800" cy="4905375"/>
          </a:xfrm>
          <a:prstGeom prst="rect">
            <a:avLst/>
          </a:prstGeom>
        </p:spPr>
      </p:pic>
    </p:spTree>
    <p:extLst>
      <p:ext uri="{BB962C8B-B14F-4D97-AF65-F5344CB8AC3E}">
        <p14:creationId xmlns:p14="http://schemas.microsoft.com/office/powerpoint/2010/main" val="253065540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05000" y="1319212"/>
            <a:ext cx="8382000" cy="4219575"/>
          </a:xfrm>
          <a:prstGeom prst="rect">
            <a:avLst/>
          </a:prstGeom>
        </p:spPr>
      </p:pic>
    </p:spTree>
    <p:extLst>
      <p:ext uri="{BB962C8B-B14F-4D97-AF65-F5344CB8AC3E}">
        <p14:creationId xmlns:p14="http://schemas.microsoft.com/office/powerpoint/2010/main" val="315636340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45322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1162" y="566737"/>
            <a:ext cx="8829675" cy="5724525"/>
          </a:xfrm>
          <a:prstGeom prst="rect">
            <a:avLst/>
          </a:prstGeom>
        </p:spPr>
      </p:pic>
    </p:spTree>
    <p:extLst>
      <p:ext uri="{BB962C8B-B14F-4D97-AF65-F5344CB8AC3E}">
        <p14:creationId xmlns:p14="http://schemas.microsoft.com/office/powerpoint/2010/main" val="153101053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95450" y="1295400"/>
            <a:ext cx="8801100" cy="4267200"/>
          </a:xfrm>
          <a:prstGeom prst="rect">
            <a:avLst/>
          </a:prstGeom>
        </p:spPr>
      </p:pic>
      <p:sp>
        <p:nvSpPr>
          <p:cNvPr id="3" name="TextBox 2"/>
          <p:cNvSpPr txBox="1"/>
          <p:nvPr/>
        </p:nvSpPr>
        <p:spPr>
          <a:xfrm>
            <a:off x="1052623" y="988828"/>
            <a:ext cx="2073349" cy="369332"/>
          </a:xfrm>
          <a:prstGeom prst="rect">
            <a:avLst/>
          </a:prstGeom>
          <a:noFill/>
        </p:spPr>
        <p:txBody>
          <a:bodyPr wrap="square" rtlCol="0">
            <a:spAutoFit/>
          </a:bodyPr>
          <a:lstStyle/>
          <a:p>
            <a:r>
              <a:rPr lang="en-GB" dirty="0" smtClean="0"/>
              <a:t>Year 3/4</a:t>
            </a:r>
            <a:endParaRPr lang="en-GB" dirty="0"/>
          </a:p>
        </p:txBody>
      </p:sp>
    </p:spTree>
    <p:extLst>
      <p:ext uri="{BB962C8B-B14F-4D97-AF65-F5344CB8AC3E}">
        <p14:creationId xmlns:p14="http://schemas.microsoft.com/office/powerpoint/2010/main" val="194286177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00225" y="409575"/>
            <a:ext cx="8591550" cy="6038850"/>
          </a:xfrm>
          <a:prstGeom prst="rect">
            <a:avLst/>
          </a:prstGeom>
        </p:spPr>
      </p:pic>
    </p:spTree>
    <p:extLst>
      <p:ext uri="{BB962C8B-B14F-4D97-AF65-F5344CB8AC3E}">
        <p14:creationId xmlns:p14="http://schemas.microsoft.com/office/powerpoint/2010/main" val="90976160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82233" y="994287"/>
            <a:ext cx="8654902" cy="3939219"/>
          </a:xfrm>
          <a:prstGeom prst="rect">
            <a:avLst/>
          </a:prstGeom>
        </p:spPr>
      </p:pic>
    </p:spTree>
    <p:extLst>
      <p:ext uri="{BB962C8B-B14F-4D97-AF65-F5344CB8AC3E}">
        <p14:creationId xmlns:p14="http://schemas.microsoft.com/office/powerpoint/2010/main" val="141376330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8601" y="949066"/>
            <a:ext cx="8743950" cy="2790825"/>
          </a:xfrm>
          <a:prstGeom prst="rect">
            <a:avLst/>
          </a:prstGeom>
        </p:spPr>
      </p:pic>
      <p:sp>
        <p:nvSpPr>
          <p:cNvPr id="3" name="TextBox 2"/>
          <p:cNvSpPr txBox="1"/>
          <p:nvPr/>
        </p:nvSpPr>
        <p:spPr>
          <a:xfrm>
            <a:off x="552893" y="446567"/>
            <a:ext cx="3742660" cy="369332"/>
          </a:xfrm>
          <a:prstGeom prst="rect">
            <a:avLst/>
          </a:prstGeom>
          <a:noFill/>
        </p:spPr>
        <p:txBody>
          <a:bodyPr wrap="square" rtlCol="0">
            <a:spAutoFit/>
          </a:bodyPr>
          <a:lstStyle/>
          <a:p>
            <a:r>
              <a:rPr lang="en-GB" dirty="0" smtClean="0"/>
              <a:t>Year 3/4</a:t>
            </a:r>
            <a:endParaRPr lang="en-GB" dirty="0"/>
          </a:p>
        </p:txBody>
      </p:sp>
    </p:spTree>
    <p:extLst>
      <p:ext uri="{BB962C8B-B14F-4D97-AF65-F5344CB8AC3E}">
        <p14:creationId xmlns:p14="http://schemas.microsoft.com/office/powerpoint/2010/main" val="17497571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90577" y="1181491"/>
            <a:ext cx="5568138" cy="4572717"/>
          </a:xfrm>
          <a:prstGeom prst="rect">
            <a:avLst/>
          </a:prstGeom>
        </p:spPr>
      </p:pic>
      <p:sp>
        <p:nvSpPr>
          <p:cNvPr id="3" name="TextBox 2"/>
          <p:cNvSpPr txBox="1"/>
          <p:nvPr/>
        </p:nvSpPr>
        <p:spPr>
          <a:xfrm>
            <a:off x="9367284" y="1414130"/>
            <a:ext cx="2223044" cy="646331"/>
          </a:xfrm>
          <a:prstGeom prst="rect">
            <a:avLst/>
          </a:prstGeom>
          <a:noFill/>
        </p:spPr>
        <p:txBody>
          <a:bodyPr wrap="none" rtlCol="0">
            <a:spAutoFit/>
          </a:bodyPr>
          <a:lstStyle/>
          <a:p>
            <a:r>
              <a:rPr lang="en-GB" dirty="0" smtClean="0"/>
              <a:t>Solve these using the </a:t>
            </a:r>
          </a:p>
          <a:p>
            <a:r>
              <a:rPr lang="en-GB" dirty="0" smtClean="0"/>
              <a:t>Exchange method</a:t>
            </a:r>
            <a:endParaRPr lang="en-GB" dirty="0"/>
          </a:p>
        </p:txBody>
      </p:sp>
    </p:spTree>
    <p:extLst>
      <p:ext uri="{BB962C8B-B14F-4D97-AF65-F5344CB8AC3E}">
        <p14:creationId xmlns:p14="http://schemas.microsoft.com/office/powerpoint/2010/main" val="390080484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92597" y="1777769"/>
            <a:ext cx="5903838" cy="4498874"/>
          </a:xfrm>
          <a:prstGeom prst="rect">
            <a:avLst/>
          </a:prstGeom>
        </p:spPr>
      </p:pic>
      <p:sp>
        <p:nvSpPr>
          <p:cNvPr id="3" name="TextBox 2"/>
          <p:cNvSpPr txBox="1"/>
          <p:nvPr/>
        </p:nvSpPr>
        <p:spPr>
          <a:xfrm>
            <a:off x="2392326" y="499730"/>
            <a:ext cx="5220586" cy="369332"/>
          </a:xfrm>
          <a:prstGeom prst="rect">
            <a:avLst/>
          </a:prstGeom>
          <a:noFill/>
        </p:spPr>
        <p:txBody>
          <a:bodyPr wrap="square" rtlCol="0">
            <a:spAutoFit/>
          </a:bodyPr>
          <a:lstStyle/>
          <a:p>
            <a:r>
              <a:rPr lang="en-GB" dirty="0" smtClean="0"/>
              <a:t>Solve these using partitioning methods</a:t>
            </a:r>
            <a:endParaRPr lang="en-GB" dirty="0"/>
          </a:p>
        </p:txBody>
      </p:sp>
    </p:spTree>
    <p:extLst>
      <p:ext uri="{BB962C8B-B14F-4D97-AF65-F5344CB8AC3E}">
        <p14:creationId xmlns:p14="http://schemas.microsoft.com/office/powerpoint/2010/main" val="13528702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4037" y="576262"/>
            <a:ext cx="8543925" cy="5705475"/>
          </a:xfrm>
          <a:prstGeom prst="rect">
            <a:avLst/>
          </a:prstGeom>
        </p:spPr>
      </p:pic>
    </p:spTree>
    <p:extLst>
      <p:ext uri="{BB962C8B-B14F-4D97-AF65-F5344CB8AC3E}">
        <p14:creationId xmlns:p14="http://schemas.microsoft.com/office/powerpoint/2010/main" val="29755427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1187" y="519112"/>
            <a:ext cx="8429625" cy="5819775"/>
          </a:xfrm>
          <a:prstGeom prst="rect">
            <a:avLst/>
          </a:prstGeom>
        </p:spPr>
      </p:pic>
    </p:spTree>
    <p:extLst>
      <p:ext uri="{BB962C8B-B14F-4D97-AF65-F5344CB8AC3E}">
        <p14:creationId xmlns:p14="http://schemas.microsoft.com/office/powerpoint/2010/main" val="287306177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400" y="1657350"/>
            <a:ext cx="8839200" cy="3543300"/>
          </a:xfrm>
          <a:prstGeom prst="rect">
            <a:avLst/>
          </a:prstGeom>
        </p:spPr>
      </p:pic>
    </p:spTree>
    <p:extLst>
      <p:ext uri="{BB962C8B-B14F-4D97-AF65-F5344CB8AC3E}">
        <p14:creationId xmlns:p14="http://schemas.microsoft.com/office/powerpoint/2010/main" val="261894557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90700" y="776287"/>
            <a:ext cx="8610600" cy="5305425"/>
          </a:xfrm>
          <a:prstGeom prst="rect">
            <a:avLst/>
          </a:prstGeom>
        </p:spPr>
      </p:pic>
      <p:sp>
        <p:nvSpPr>
          <p:cNvPr id="3" name="TextBox 2"/>
          <p:cNvSpPr txBox="1"/>
          <p:nvPr/>
        </p:nvSpPr>
        <p:spPr>
          <a:xfrm>
            <a:off x="478465" y="329609"/>
            <a:ext cx="2977116" cy="369332"/>
          </a:xfrm>
          <a:prstGeom prst="rect">
            <a:avLst/>
          </a:prstGeom>
          <a:noFill/>
        </p:spPr>
        <p:txBody>
          <a:bodyPr wrap="square" rtlCol="0">
            <a:spAutoFit/>
          </a:bodyPr>
          <a:lstStyle/>
          <a:p>
            <a:r>
              <a:rPr lang="en-GB" dirty="0" smtClean="0"/>
              <a:t>Year 5/6</a:t>
            </a:r>
            <a:endParaRPr lang="en-GB" dirty="0"/>
          </a:p>
        </p:txBody>
      </p:sp>
    </p:spTree>
    <p:extLst>
      <p:ext uri="{BB962C8B-B14F-4D97-AF65-F5344CB8AC3E}">
        <p14:creationId xmlns:p14="http://schemas.microsoft.com/office/powerpoint/2010/main" val="177195817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86037" y="1485900"/>
            <a:ext cx="7019925" cy="3886200"/>
          </a:xfrm>
          <a:prstGeom prst="rect">
            <a:avLst/>
          </a:prstGeom>
        </p:spPr>
      </p:pic>
    </p:spTree>
    <p:extLst>
      <p:ext uri="{BB962C8B-B14F-4D97-AF65-F5344CB8AC3E}">
        <p14:creationId xmlns:p14="http://schemas.microsoft.com/office/powerpoint/2010/main" val="153424030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43212" y="1495425"/>
            <a:ext cx="6505575" cy="3867150"/>
          </a:xfrm>
          <a:prstGeom prst="rect">
            <a:avLst/>
          </a:prstGeom>
        </p:spPr>
      </p:pic>
    </p:spTree>
    <p:extLst>
      <p:ext uri="{BB962C8B-B14F-4D97-AF65-F5344CB8AC3E}">
        <p14:creationId xmlns:p14="http://schemas.microsoft.com/office/powerpoint/2010/main" val="298447819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62062" y="666750"/>
            <a:ext cx="9667875" cy="5524500"/>
          </a:xfrm>
          <a:prstGeom prst="rect">
            <a:avLst/>
          </a:prstGeom>
        </p:spPr>
      </p:pic>
    </p:spTree>
    <p:extLst>
      <p:ext uri="{BB962C8B-B14F-4D97-AF65-F5344CB8AC3E}">
        <p14:creationId xmlns:p14="http://schemas.microsoft.com/office/powerpoint/2010/main" val="56486034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9962" y="876410"/>
            <a:ext cx="9725025" cy="5381625"/>
          </a:xfrm>
          <a:prstGeom prst="rect">
            <a:avLst/>
          </a:prstGeom>
        </p:spPr>
      </p:pic>
    </p:spTree>
    <p:extLst>
      <p:ext uri="{BB962C8B-B14F-4D97-AF65-F5344CB8AC3E}">
        <p14:creationId xmlns:p14="http://schemas.microsoft.com/office/powerpoint/2010/main" val="226859547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77656" y="1020726"/>
            <a:ext cx="7963786" cy="2308324"/>
          </a:xfrm>
          <a:prstGeom prst="rect">
            <a:avLst/>
          </a:prstGeom>
          <a:noFill/>
        </p:spPr>
        <p:txBody>
          <a:bodyPr wrap="square" rtlCol="0">
            <a:spAutoFit/>
          </a:bodyPr>
          <a:lstStyle/>
          <a:p>
            <a:r>
              <a:rPr lang="en-GB" dirty="0" smtClean="0"/>
              <a:t>948 divided by 24</a:t>
            </a:r>
          </a:p>
          <a:p>
            <a:endParaRPr lang="en-GB" dirty="0"/>
          </a:p>
          <a:p>
            <a:endParaRPr lang="en-GB" dirty="0" smtClean="0"/>
          </a:p>
          <a:p>
            <a:endParaRPr lang="en-GB" dirty="0"/>
          </a:p>
          <a:p>
            <a:r>
              <a:rPr lang="en-GB" dirty="0" smtClean="0"/>
              <a:t>986 divided by 24</a:t>
            </a:r>
          </a:p>
          <a:p>
            <a:endParaRPr lang="en-GB" dirty="0"/>
          </a:p>
          <a:p>
            <a:endParaRPr lang="en-GB" dirty="0" smtClean="0"/>
          </a:p>
          <a:p>
            <a:endParaRPr lang="en-GB" dirty="0"/>
          </a:p>
        </p:txBody>
      </p:sp>
    </p:spTree>
    <p:extLst>
      <p:ext uri="{BB962C8B-B14F-4D97-AF65-F5344CB8AC3E}">
        <p14:creationId xmlns:p14="http://schemas.microsoft.com/office/powerpoint/2010/main" val="91178829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47850" y="533400"/>
            <a:ext cx="8496300" cy="5791200"/>
          </a:xfrm>
          <a:prstGeom prst="rect">
            <a:avLst/>
          </a:prstGeom>
        </p:spPr>
      </p:pic>
    </p:spTree>
    <p:extLst>
      <p:ext uri="{BB962C8B-B14F-4D97-AF65-F5344CB8AC3E}">
        <p14:creationId xmlns:p14="http://schemas.microsoft.com/office/powerpoint/2010/main" val="272453496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76437" y="757237"/>
            <a:ext cx="8239125" cy="5343525"/>
          </a:xfrm>
          <a:prstGeom prst="rect">
            <a:avLst/>
          </a:prstGeom>
        </p:spPr>
      </p:pic>
    </p:spTree>
    <p:extLst>
      <p:ext uri="{BB962C8B-B14F-4D97-AF65-F5344CB8AC3E}">
        <p14:creationId xmlns:p14="http://schemas.microsoft.com/office/powerpoint/2010/main" val="207983626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9275" y="433387"/>
            <a:ext cx="8553450" cy="5991225"/>
          </a:xfrm>
          <a:prstGeom prst="rect">
            <a:avLst/>
          </a:prstGeom>
        </p:spPr>
      </p:pic>
      <p:sp>
        <p:nvSpPr>
          <p:cNvPr id="3" name="TextBox 2"/>
          <p:cNvSpPr txBox="1"/>
          <p:nvPr/>
        </p:nvSpPr>
        <p:spPr>
          <a:xfrm>
            <a:off x="414670" y="433387"/>
            <a:ext cx="2360428" cy="369332"/>
          </a:xfrm>
          <a:prstGeom prst="rect">
            <a:avLst/>
          </a:prstGeom>
          <a:noFill/>
        </p:spPr>
        <p:txBody>
          <a:bodyPr wrap="square" rtlCol="0">
            <a:spAutoFit/>
          </a:bodyPr>
          <a:lstStyle/>
          <a:p>
            <a:r>
              <a:rPr lang="en-GB" dirty="0" smtClean="0"/>
              <a:t>Year 3/4</a:t>
            </a:r>
            <a:endParaRPr lang="en-GB" dirty="0"/>
          </a:p>
        </p:txBody>
      </p:sp>
    </p:spTree>
    <p:extLst>
      <p:ext uri="{BB962C8B-B14F-4D97-AF65-F5344CB8AC3E}">
        <p14:creationId xmlns:p14="http://schemas.microsoft.com/office/powerpoint/2010/main" val="407616161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9275" y="681037"/>
            <a:ext cx="8553450" cy="5495925"/>
          </a:xfrm>
          <a:prstGeom prst="rect">
            <a:avLst/>
          </a:prstGeom>
        </p:spPr>
      </p:pic>
    </p:spTree>
    <p:extLst>
      <p:ext uri="{BB962C8B-B14F-4D97-AF65-F5344CB8AC3E}">
        <p14:creationId xmlns:p14="http://schemas.microsoft.com/office/powerpoint/2010/main" val="353830017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4657" y="584902"/>
            <a:ext cx="3672552" cy="5567171"/>
          </a:xfrm>
          <a:prstGeom prst="rect">
            <a:avLst/>
          </a:prstGeom>
        </p:spPr>
      </p:pic>
      <p:pic>
        <p:nvPicPr>
          <p:cNvPr id="4" name="Picture 3"/>
          <p:cNvPicPr>
            <a:picLocks noChangeAspect="1"/>
          </p:cNvPicPr>
          <p:nvPr/>
        </p:nvPicPr>
        <p:blipFill>
          <a:blip r:embed="rId3"/>
          <a:stretch>
            <a:fillRect/>
          </a:stretch>
        </p:blipFill>
        <p:spPr>
          <a:xfrm>
            <a:off x="4655620" y="584902"/>
            <a:ext cx="5857875" cy="4143375"/>
          </a:xfrm>
          <a:prstGeom prst="rect">
            <a:avLst/>
          </a:prstGeom>
        </p:spPr>
      </p:pic>
    </p:spTree>
    <p:extLst>
      <p:ext uri="{BB962C8B-B14F-4D97-AF65-F5344CB8AC3E}">
        <p14:creationId xmlns:p14="http://schemas.microsoft.com/office/powerpoint/2010/main" val="177249347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24175" y="1428750"/>
            <a:ext cx="6343650" cy="4000500"/>
          </a:xfrm>
          <a:prstGeom prst="rect">
            <a:avLst/>
          </a:prstGeom>
        </p:spPr>
      </p:pic>
    </p:spTree>
    <p:extLst>
      <p:ext uri="{BB962C8B-B14F-4D97-AF65-F5344CB8AC3E}">
        <p14:creationId xmlns:p14="http://schemas.microsoft.com/office/powerpoint/2010/main" val="87090573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64735" y="1073888"/>
            <a:ext cx="6305107" cy="4801314"/>
          </a:xfrm>
          <a:prstGeom prst="rect">
            <a:avLst/>
          </a:prstGeom>
          <a:noFill/>
        </p:spPr>
        <p:txBody>
          <a:bodyPr wrap="square" rtlCol="0">
            <a:spAutoFit/>
          </a:bodyPr>
          <a:lstStyle/>
          <a:p>
            <a:r>
              <a:rPr lang="en-GB" dirty="0" smtClean="0"/>
              <a:t>Supermarket maths</a:t>
            </a:r>
          </a:p>
          <a:p>
            <a:endParaRPr lang="en-GB" dirty="0"/>
          </a:p>
          <a:p>
            <a:r>
              <a:rPr lang="en-GB" dirty="0" smtClean="0"/>
              <a:t>Target practice</a:t>
            </a:r>
          </a:p>
          <a:p>
            <a:endParaRPr lang="en-GB" dirty="0"/>
          </a:p>
          <a:p>
            <a:r>
              <a:rPr lang="en-GB" dirty="0" smtClean="0"/>
              <a:t>School website</a:t>
            </a:r>
          </a:p>
          <a:p>
            <a:endParaRPr lang="en-GB" dirty="0"/>
          </a:p>
          <a:p>
            <a:r>
              <a:rPr lang="en-GB" dirty="0" smtClean="0"/>
              <a:t> Woodlands Junior School</a:t>
            </a:r>
          </a:p>
          <a:p>
            <a:endParaRPr lang="en-GB" dirty="0"/>
          </a:p>
          <a:p>
            <a:r>
              <a:rPr lang="en-GB" dirty="0" err="1" smtClean="0"/>
              <a:t>Mathsletics</a:t>
            </a:r>
            <a:endParaRPr lang="en-GB" dirty="0"/>
          </a:p>
          <a:p>
            <a:endParaRPr lang="en-GB" dirty="0" smtClean="0"/>
          </a:p>
          <a:p>
            <a:r>
              <a:rPr lang="en-GB" dirty="0" err="1" smtClean="0"/>
              <a:t>Purplemash</a:t>
            </a:r>
            <a:endParaRPr lang="en-GB" dirty="0" smtClean="0"/>
          </a:p>
          <a:p>
            <a:endParaRPr lang="en-GB" dirty="0"/>
          </a:p>
          <a:p>
            <a:r>
              <a:rPr lang="en-GB" dirty="0" smtClean="0"/>
              <a:t>Maths is fun</a:t>
            </a:r>
          </a:p>
          <a:p>
            <a:endParaRPr lang="en-GB" dirty="0"/>
          </a:p>
          <a:p>
            <a:r>
              <a:rPr lang="en-GB" dirty="0" smtClean="0"/>
              <a:t>Maths boot camp</a:t>
            </a:r>
          </a:p>
          <a:p>
            <a:endParaRPr lang="en-GB" dirty="0"/>
          </a:p>
          <a:p>
            <a:endParaRPr lang="en-GB" dirty="0"/>
          </a:p>
        </p:txBody>
      </p:sp>
    </p:spTree>
    <p:extLst>
      <p:ext uri="{BB962C8B-B14F-4D97-AF65-F5344CB8AC3E}">
        <p14:creationId xmlns:p14="http://schemas.microsoft.com/office/powerpoint/2010/main" val="251051321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34855" y="2033095"/>
            <a:ext cx="6176409" cy="3733296"/>
          </a:xfrm>
          <a:prstGeom prst="rect">
            <a:avLst/>
          </a:prstGeom>
        </p:spPr>
      </p:pic>
    </p:spTree>
    <p:extLst>
      <p:ext uri="{BB962C8B-B14F-4D97-AF65-F5344CB8AC3E}">
        <p14:creationId xmlns:p14="http://schemas.microsoft.com/office/powerpoint/2010/main" val="317486485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81E60D9-DA65-455A-995F-885DC45183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0</TotalTime>
  <Words>2720</Words>
  <Application>Microsoft Office PowerPoint</Application>
  <PresentationFormat>Custom</PresentationFormat>
  <Paragraphs>254</Paragraphs>
  <Slides>85</Slides>
  <Notes>1</Notes>
  <HiddenSlides>0</HiddenSlides>
  <MMClips>0</MMClips>
  <ScaleCrop>false</ScaleCrop>
  <HeadingPairs>
    <vt:vector size="4" baseType="variant">
      <vt:variant>
        <vt:lpstr>Theme</vt:lpstr>
      </vt:variant>
      <vt:variant>
        <vt:i4>1</vt:i4>
      </vt:variant>
      <vt:variant>
        <vt:lpstr>Slide Titles</vt:lpstr>
      </vt:variant>
      <vt:variant>
        <vt:i4>85</vt:i4>
      </vt:variant>
    </vt:vector>
  </HeadingPairs>
  <TitlesOfParts>
    <vt:vector size="86" baseType="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2015-02-09T19:26:51Z</dcterms:created>
  <dcterms:modified xsi:type="dcterms:W3CDTF">2015-02-12T14:53:44Z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TC040144349991</vt:lpwstr>
  </property>
</Properties>
</file>